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Lst>
  <p:sldIdLst>
    <p:sldId id="257"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56" r:id="rId6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61" Type="http://schemas.openxmlformats.org/officeDocument/2006/relationships/slide" Target="slides/slide2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00932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6657696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340842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1506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64822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2634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721856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52692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4083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68521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615888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241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0040997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72889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5640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36428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05463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157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2508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91496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1066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92882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587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369189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57244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30417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391295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74038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03606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26460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81041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6371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097654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69346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5963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465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749369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95667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65543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52452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71954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264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36339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95575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426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33102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71405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08967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87622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73993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42180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638636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92667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4231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43789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0212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877042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21515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16014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5154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87117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89217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7181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9022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48697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44213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0218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82378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24502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331027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15542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02654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57488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04451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2527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3492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56270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9012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15411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83665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9955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250592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22353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019672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36020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796115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97114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05389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555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41714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86492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48784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70429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03699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80909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046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62214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12592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37132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471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89018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28212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86226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27148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20636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98679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97060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35920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78192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31318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597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37575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51565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675617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84121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84361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66173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976074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11212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38785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72713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1497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35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88927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63714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18711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762260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18396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24840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490445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16872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15384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71172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5633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77190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947393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12861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789276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17118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88002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45351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78620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65517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85083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7586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09540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66844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477840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367852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21276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722209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75984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420049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31189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84811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9978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47309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657073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67043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02799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07255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343156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45666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17812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65127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76494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879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79446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518063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6227984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109126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95958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84402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79022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37614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975219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19967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8312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6985107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96035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74047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68410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37199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87569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5000529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679173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590134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74147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476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616481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951949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325938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97674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41423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1979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329143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190974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34067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479596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040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922655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97821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84202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041681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50610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12221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04537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996343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13350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29462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940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103305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847318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82209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029757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42635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92632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951908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29257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936992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1494576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763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941109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71112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06070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664382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7077118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507866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096326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9708783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21429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091841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87805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931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190221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863241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08388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682642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28644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7942480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076008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96557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233403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25250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4250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088055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948011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875691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612311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16891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547714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638773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9528099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790588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172470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219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325227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461214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06711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019817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35214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5041384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766599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625344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6280203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496131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66558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387982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83656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6154190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850202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72537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902461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62123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293395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560602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5806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15485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49462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978031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511404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763534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696545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636516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20166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492977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27152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9894705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352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63643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171710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075460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617769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2586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6134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1394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810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5BC595C-A802-45AF-A990-A2B48302EAB9}"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974999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9469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1984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152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208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0580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953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0507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6499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635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960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5BC595C-A802-45AF-A990-A2B48302EAB9}" type="datetimeFigureOut">
              <a:rPr lang="ar-IQ" smtClean="0"/>
              <a:t>22/05/1441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2158484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9676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46777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6071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0323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00217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27900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0712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4871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58111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832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5BC595C-A802-45AF-A990-A2B48302EAB9}" type="datetimeFigureOut">
              <a:rPr lang="ar-IQ" smtClean="0"/>
              <a:t>22/05/1441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3749378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0699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21378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3819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60978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8580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1539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2580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879657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11075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5973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BC595C-A802-45AF-A990-A2B48302EAB9}" type="datetimeFigureOut">
              <a:rPr lang="ar-IQ" smtClean="0"/>
              <a:t>22/05/1441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382154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36396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2235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6870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1768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125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7288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50311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8217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7814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360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BC595C-A802-45AF-A990-A2B48302EAB9}"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1764443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0501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193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34302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0214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57958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9248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69968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1295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4384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82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BC595C-A802-45AF-A990-A2B48302EAB9}"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7A7E4E-EDC3-4B24-8B01-F9C690CD5A99}" type="slidenum">
              <a:rPr lang="ar-IQ" smtClean="0"/>
              <a:t>‹#›</a:t>
            </a:fld>
            <a:endParaRPr lang="ar-IQ"/>
          </a:p>
        </p:txBody>
      </p:sp>
    </p:spTree>
    <p:extLst>
      <p:ext uri="{BB962C8B-B14F-4D97-AF65-F5344CB8AC3E}">
        <p14:creationId xmlns:p14="http://schemas.microsoft.com/office/powerpoint/2010/main" val="2624471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3617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58712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29274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6621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6270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47723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84239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50305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1214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340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BC595C-A802-45AF-A990-A2B48302EAB9}" type="datetimeFigureOut">
              <a:rPr lang="ar-IQ" smtClean="0"/>
              <a:t>22/05/1441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7A7E4E-EDC3-4B24-8B01-F9C690CD5A99}" type="slidenum">
              <a:rPr lang="ar-IQ" smtClean="0"/>
              <a:t>‹#›</a:t>
            </a:fld>
            <a:endParaRPr lang="ar-IQ"/>
          </a:p>
        </p:txBody>
      </p:sp>
    </p:spTree>
    <p:extLst>
      <p:ext uri="{BB962C8B-B14F-4D97-AF65-F5344CB8AC3E}">
        <p14:creationId xmlns:p14="http://schemas.microsoft.com/office/powerpoint/2010/main" val="330617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60422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54735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1000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37633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964097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03998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41922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52196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03276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537394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926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63442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99868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948988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6400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2576702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76694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280054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1862430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092699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3159869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1745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2313916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15381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1536746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1341893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9374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1796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649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94125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80537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58057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nSpc>
                <a:spcPct val="115000"/>
              </a:lnSpc>
              <a:spcAft>
                <a:spcPts val="1000"/>
              </a:spcAft>
            </a:pPr>
            <a:r>
              <a:rPr lang="ar-IQ" b="1" dirty="0" smtClean="0">
                <a:ea typeface="Calibri"/>
              </a:rPr>
              <a:t/>
            </a:r>
            <a:br>
              <a:rPr lang="ar-IQ" b="1" dirty="0" smtClean="0">
                <a:ea typeface="Calibri"/>
              </a:rPr>
            </a:br>
            <a:r>
              <a:rPr lang="ar-IQ" b="1" dirty="0" smtClean="0">
                <a:ea typeface="Calibri"/>
              </a:rPr>
              <a:t>المحاضرة </a:t>
            </a:r>
            <a:r>
              <a:rPr lang="ar-IQ" b="1" dirty="0">
                <a:ea typeface="Calibri"/>
              </a:rPr>
              <a:t>العاشرة: </a:t>
            </a:r>
            <a:r>
              <a:rPr lang="en-US" sz="3200" dirty="0">
                <a:ea typeface="Calibri"/>
                <a:cs typeface="Arial"/>
              </a:rPr>
              <a:t/>
            </a:r>
            <a:br>
              <a:rPr lang="en-US" sz="3200" dirty="0">
                <a:ea typeface="Calibri"/>
                <a:cs typeface="Arial"/>
              </a:rPr>
            </a:br>
            <a:endParaRPr lang="ar-IQ" dirty="0"/>
          </a:p>
        </p:txBody>
      </p:sp>
      <p:sp>
        <p:nvSpPr>
          <p:cNvPr id="3" name="عنصر نائب للمحتوى 2"/>
          <p:cNvSpPr>
            <a:spLocks noGrp="1"/>
          </p:cNvSpPr>
          <p:nvPr>
            <p:ph idx="1"/>
          </p:nvPr>
        </p:nvSpPr>
        <p:spPr/>
        <p:txBody>
          <a:bodyPr>
            <a:normAutofit lnSpcReduction="10000"/>
          </a:bodyPr>
          <a:lstStyle/>
          <a:p>
            <a:pPr lvl="1"/>
            <a:r>
              <a:rPr lang="ar-IQ" sz="1800" dirty="0">
                <a:solidFill>
                  <a:prstClr val="black"/>
                </a:solidFill>
              </a:rPr>
              <a:t>في المحاضرة السابقة تكلمنا </a:t>
            </a:r>
            <a:r>
              <a:rPr lang="ar-IQ" sz="1800" dirty="0" smtClean="0">
                <a:solidFill>
                  <a:prstClr val="black"/>
                </a:solidFill>
              </a:rPr>
              <a:t>عن</a:t>
            </a:r>
          </a:p>
          <a:p>
            <a:pPr lvl="0">
              <a:lnSpc>
                <a:spcPct val="115000"/>
              </a:lnSpc>
              <a:spcAft>
                <a:spcPts val="1000"/>
              </a:spcAft>
            </a:pPr>
            <a:r>
              <a:rPr lang="ar-IQ" sz="1800" b="1" u="sng" dirty="0">
                <a:solidFill>
                  <a:prstClr val="black"/>
                </a:solidFill>
                <a:ea typeface="Calibri"/>
                <a:cs typeface="Times New Roman"/>
              </a:rPr>
              <a:t>الادارة الملائمة للترب المستصلحة  :</a:t>
            </a:r>
            <a:endParaRPr lang="en-US" sz="1400" dirty="0">
              <a:solidFill>
                <a:prstClr val="black"/>
              </a:solidFill>
              <a:ea typeface="Calibri"/>
              <a:cs typeface="Arial"/>
            </a:endParaRPr>
          </a:p>
          <a:p>
            <a:pPr lvl="0" algn="just">
              <a:lnSpc>
                <a:spcPct val="115000"/>
              </a:lnSpc>
              <a:spcAft>
                <a:spcPts val="1000"/>
              </a:spcAft>
              <a:tabLst>
                <a:tab pos="1330960" algn="l"/>
                <a:tab pos="5731510" algn="r"/>
              </a:tabLst>
            </a:pPr>
            <a:r>
              <a:rPr lang="ar-IQ" sz="1800" b="1" u="sng" dirty="0">
                <a:solidFill>
                  <a:prstClr val="black"/>
                </a:solidFill>
                <a:ea typeface="Calibri"/>
                <a:cs typeface="Times New Roman"/>
              </a:rPr>
              <a:t>التعايش مع الملوحة والقلوية </a:t>
            </a:r>
            <a:endParaRPr lang="ar-IQ" sz="1800" b="1" u="sng" dirty="0" smtClean="0">
              <a:solidFill>
                <a:prstClr val="black"/>
              </a:solidFill>
              <a:ea typeface="Calibri"/>
              <a:cs typeface="Times New Roman"/>
            </a:endParaRPr>
          </a:p>
          <a:p>
            <a:pPr lvl="0" algn="just">
              <a:lnSpc>
                <a:spcPct val="115000"/>
              </a:lnSpc>
              <a:spcAft>
                <a:spcPts val="1000"/>
              </a:spcAft>
              <a:tabLst>
                <a:tab pos="1330960" algn="l"/>
                <a:tab pos="5731510" algn="r"/>
              </a:tabLst>
            </a:pPr>
            <a:r>
              <a:rPr lang="ar-IQ" sz="1800" dirty="0">
                <a:solidFill>
                  <a:prstClr val="black"/>
                </a:solidFill>
                <a:cs typeface="Times New Roman"/>
              </a:rPr>
              <a:t>في محاضرة اليوم سوف نتكلم عن</a:t>
            </a:r>
          </a:p>
          <a:p>
            <a:pPr lvl="0" algn="just">
              <a:lnSpc>
                <a:spcPct val="115000"/>
              </a:lnSpc>
              <a:spcAft>
                <a:spcPts val="1000"/>
              </a:spcAft>
              <a:tabLst>
                <a:tab pos="1330960" algn="l"/>
                <a:tab pos="5731510" algn="r"/>
              </a:tabLst>
            </a:pPr>
            <a:r>
              <a:rPr lang="ar-IQ" sz="1800" b="1" u="sng" dirty="0">
                <a:ea typeface="Calibri"/>
                <a:cs typeface="Times New Roman"/>
              </a:rPr>
              <a:t>الخواص </a:t>
            </a:r>
            <a:r>
              <a:rPr lang="ar-IQ" sz="1800" b="1" u="sng" dirty="0" err="1">
                <a:ea typeface="Calibri"/>
                <a:cs typeface="Times New Roman"/>
              </a:rPr>
              <a:t>البايولوجية</a:t>
            </a:r>
            <a:r>
              <a:rPr lang="ar-IQ" sz="1800" b="1" u="sng" dirty="0">
                <a:ea typeface="Calibri"/>
                <a:cs typeface="Times New Roman"/>
              </a:rPr>
              <a:t> للتربة </a:t>
            </a:r>
            <a:endParaRPr lang="ar-IQ" sz="1800" b="1" u="sng" dirty="0" smtClean="0">
              <a:ea typeface="Calibri"/>
              <a:cs typeface="Times New Roman"/>
            </a:endParaRPr>
          </a:p>
          <a:p>
            <a:pPr lvl="0" algn="just">
              <a:lnSpc>
                <a:spcPct val="115000"/>
              </a:lnSpc>
              <a:spcAft>
                <a:spcPts val="1000"/>
              </a:spcAft>
              <a:tabLst>
                <a:tab pos="1330960" algn="l"/>
                <a:tab pos="5731510" algn="r"/>
              </a:tabLst>
            </a:pPr>
            <a:r>
              <a:rPr lang="ar-IQ" sz="1800" b="1" dirty="0">
                <a:ea typeface="Calibri"/>
                <a:cs typeface="Times New Roman"/>
              </a:rPr>
              <a:t>التقسيم البيئي :</a:t>
            </a:r>
            <a:r>
              <a:rPr lang="ar-IQ" sz="1800" dirty="0">
                <a:ea typeface="Calibri"/>
                <a:cs typeface="Times New Roman"/>
              </a:rPr>
              <a:t> </a:t>
            </a:r>
            <a:endParaRPr lang="ar-IQ" sz="1800" dirty="0" smtClean="0">
              <a:ea typeface="Calibri"/>
              <a:cs typeface="Times New Roman"/>
            </a:endParaRPr>
          </a:p>
          <a:p>
            <a:pPr>
              <a:lnSpc>
                <a:spcPct val="115000"/>
              </a:lnSpc>
              <a:spcAft>
                <a:spcPts val="1000"/>
              </a:spcAft>
            </a:pPr>
            <a:r>
              <a:rPr lang="ar-IQ" sz="1800" b="1" u="sng" dirty="0">
                <a:ea typeface="Calibri"/>
                <a:cs typeface="Times New Roman"/>
              </a:rPr>
              <a:t>المجاميع الرئيسية </a:t>
            </a:r>
            <a:r>
              <a:rPr lang="ar-IQ" sz="1800" b="1" u="sng" dirty="0" err="1">
                <a:ea typeface="Calibri"/>
                <a:cs typeface="Times New Roman"/>
              </a:rPr>
              <a:t>لاحياء</a:t>
            </a:r>
            <a:r>
              <a:rPr lang="ar-IQ" sz="1800" b="1" u="sng" dirty="0">
                <a:ea typeface="Calibri"/>
                <a:cs typeface="Times New Roman"/>
              </a:rPr>
              <a:t> التربة : </a:t>
            </a:r>
            <a:endParaRPr lang="en-US" sz="1400" dirty="0">
              <a:ea typeface="Calibri"/>
              <a:cs typeface="Arial"/>
            </a:endParaRPr>
          </a:p>
          <a:p>
            <a:pPr lvl="0" algn="just">
              <a:lnSpc>
                <a:spcPct val="115000"/>
              </a:lnSpc>
              <a:spcAft>
                <a:spcPts val="1000"/>
              </a:spcAft>
              <a:tabLst>
                <a:tab pos="1330960" algn="l"/>
                <a:tab pos="5731510" algn="r"/>
              </a:tabLst>
            </a:pPr>
            <a:r>
              <a:rPr lang="ar-IQ" sz="1800" b="1" u="sng" dirty="0">
                <a:ea typeface="Calibri"/>
                <a:cs typeface="Times New Roman"/>
              </a:rPr>
              <a:t>فعاليات الفطريات للتربة </a:t>
            </a:r>
            <a:endParaRPr lang="ar-IQ" sz="1800" b="1" u="sng" dirty="0" smtClean="0">
              <a:ea typeface="Calibri"/>
              <a:cs typeface="Times New Roman"/>
            </a:endParaRPr>
          </a:p>
          <a:p>
            <a:pPr>
              <a:lnSpc>
                <a:spcPct val="115000"/>
              </a:lnSpc>
              <a:spcAft>
                <a:spcPts val="1000"/>
              </a:spcAft>
            </a:pPr>
            <a:r>
              <a:rPr lang="ar-IQ" sz="1800" b="1" dirty="0">
                <a:ea typeface="Calibri"/>
                <a:cs typeface="Times New Roman"/>
              </a:rPr>
              <a:t>دور احياء التربة المجهرية : </a:t>
            </a:r>
            <a:endParaRPr lang="en-US" sz="1400" dirty="0">
              <a:ea typeface="Calibri"/>
              <a:cs typeface="Arial"/>
            </a:endParaRPr>
          </a:p>
          <a:p>
            <a:pPr lvl="0" algn="just">
              <a:lnSpc>
                <a:spcPct val="115000"/>
              </a:lnSpc>
              <a:spcAft>
                <a:spcPts val="1000"/>
              </a:spcAft>
              <a:tabLst>
                <a:tab pos="1330960" algn="l"/>
                <a:tab pos="5731510" algn="r"/>
              </a:tabLst>
            </a:pPr>
            <a:r>
              <a:rPr lang="ar-IQ" sz="1800" b="1" dirty="0">
                <a:ea typeface="Calibri"/>
                <a:cs typeface="Times New Roman"/>
              </a:rPr>
              <a:t>دورة الكاربون في الطبيعة</a:t>
            </a:r>
            <a:r>
              <a:rPr lang="ar-IQ" sz="1800" dirty="0">
                <a:ea typeface="Calibri"/>
                <a:cs typeface="Times New Roman"/>
              </a:rPr>
              <a:t> </a:t>
            </a:r>
            <a:endParaRPr lang="ar-IQ" dirty="0"/>
          </a:p>
        </p:txBody>
      </p:sp>
    </p:spTree>
    <p:extLst>
      <p:ext uri="{BB962C8B-B14F-4D97-AF65-F5344CB8AC3E}">
        <p14:creationId xmlns:p14="http://schemas.microsoft.com/office/powerpoint/2010/main" val="11978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nSpc>
                <a:spcPct val="115000"/>
              </a:lnSpc>
              <a:spcAft>
                <a:spcPts val="1000"/>
              </a:spcAft>
            </a:pPr>
            <a:r>
              <a:rPr lang="ar-IQ" dirty="0">
                <a:ea typeface="Calibri"/>
                <a:cs typeface="Times New Roman"/>
              </a:rPr>
              <a:t>تختلف اعداد البكتريا في التربة من تربة لأخرى ومن منطقة الى اخرى وتتأثر الاعداد في نفس التربة بنوع النبات والعمليات الزراعية ويحصل هذا الاختلاف بسبب تأثير الظروف البيئية على توفر مصادر الغذاء والطاقة والرطوبة والتهوية والحرارة و </a:t>
            </a:r>
            <a:r>
              <a:rPr lang="en-US" dirty="0">
                <a:latin typeface="Times New Roman"/>
                <a:ea typeface="Calibri"/>
                <a:cs typeface="Arial"/>
              </a:rPr>
              <a:t>pH   </a:t>
            </a:r>
            <a:r>
              <a:rPr lang="ar-IQ" dirty="0">
                <a:ea typeface="Calibri"/>
                <a:cs typeface="Times New Roman"/>
              </a:rPr>
              <a:t> الملائمة لنمو وتكاثر البكتريا . </a:t>
            </a:r>
            <a:endParaRPr lang="en-US" sz="2400" dirty="0">
              <a:ea typeface="Calibri"/>
              <a:cs typeface="Arial"/>
            </a:endParaRPr>
          </a:p>
          <a:p>
            <a:pPr>
              <a:lnSpc>
                <a:spcPct val="115000"/>
              </a:lnSpc>
              <a:spcAft>
                <a:spcPts val="1000"/>
              </a:spcAft>
            </a:pPr>
            <a:r>
              <a:rPr lang="ar-IQ" dirty="0">
                <a:ea typeface="Calibri"/>
                <a:cs typeface="Times New Roman"/>
              </a:rPr>
              <a:t>وبصورة عامة يقل اعداد البكتريا مع العمق بسبب انخفاض المادة العضوية كلما ابتعدنا عن السطح وكذلك قلة التهوية  الشكل 3-7 ص 197 </a:t>
            </a:r>
            <a:endParaRPr lang="en-US" sz="2400" dirty="0">
              <a:ea typeface="Calibri"/>
              <a:cs typeface="Arial"/>
            </a:endParaRPr>
          </a:p>
          <a:p>
            <a:endParaRPr lang="ar-IQ" dirty="0"/>
          </a:p>
        </p:txBody>
      </p:sp>
    </p:spTree>
    <p:extLst>
      <p:ext uri="{BB962C8B-B14F-4D97-AF65-F5344CB8AC3E}">
        <p14:creationId xmlns:p14="http://schemas.microsoft.com/office/powerpoint/2010/main" val="66697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22" name="Picture 2" descr="C:\Users\rashad\Desktop\New folder\٢٠١٩١٠٠٥_٢٢٣٢١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58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0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nSpc>
                <a:spcPct val="115000"/>
              </a:lnSpc>
              <a:spcAft>
                <a:spcPts val="1000"/>
              </a:spcAft>
            </a:pPr>
            <a:r>
              <a:rPr lang="ar-IQ" b="1" dirty="0">
                <a:ea typeface="Calibri"/>
                <a:cs typeface="Times New Roman"/>
              </a:rPr>
              <a:t>فعالية بكتريا  التربة : </a:t>
            </a:r>
            <a:endParaRPr lang="en-US" sz="2400" dirty="0">
              <a:ea typeface="Calibri"/>
              <a:cs typeface="Arial"/>
            </a:endParaRPr>
          </a:p>
          <a:p>
            <a:pPr algn="just">
              <a:lnSpc>
                <a:spcPct val="115000"/>
              </a:lnSpc>
              <a:spcAft>
                <a:spcPts val="1000"/>
              </a:spcAft>
            </a:pPr>
            <a:r>
              <a:rPr lang="ar-IQ" dirty="0">
                <a:ea typeface="Calibri"/>
                <a:cs typeface="Times New Roman"/>
              </a:rPr>
              <a:t>تلعب بكتريا التربة دورا كبيرا في التحولات </a:t>
            </a:r>
            <a:r>
              <a:rPr lang="ar-IQ" dirty="0" err="1">
                <a:ea typeface="Calibri"/>
                <a:cs typeface="Times New Roman"/>
              </a:rPr>
              <a:t>البايلوجية</a:t>
            </a:r>
            <a:r>
              <a:rPr lang="ar-IQ" dirty="0">
                <a:ea typeface="Calibri"/>
                <a:cs typeface="Times New Roman"/>
              </a:rPr>
              <a:t> ذات العلاقة بخصوبة التربة وانتاجيتها , كما ان بعض البكتريا تكون مرضية وتصيب النباتات الاقتصادية , وتقوم بعض البكتريا بفعاليات حيوية خاصة مثل النترجة واكسدة الكبريت وتثبيت النتروجين , كما تلعب مخلفات الخلايا البكتيرية وافرازاتها المختلفة دورا مهما في تحسين ثباتيه مجاميع التربة وتؤدي المركبات العضوية التي تنتجها الاحياء المجهرية وكذلك خيوط الفطريات والفطريات الشعاعية دورا في هذه العملية . </a:t>
            </a:r>
            <a:endParaRPr lang="en-US" sz="2400" dirty="0">
              <a:ea typeface="Calibri"/>
              <a:cs typeface="Arial"/>
            </a:endParaRPr>
          </a:p>
          <a:p>
            <a:endParaRPr lang="ar-IQ" dirty="0"/>
          </a:p>
        </p:txBody>
      </p:sp>
    </p:spTree>
    <p:extLst>
      <p:ext uri="{BB962C8B-B14F-4D97-AF65-F5344CB8AC3E}">
        <p14:creationId xmlns:p14="http://schemas.microsoft.com/office/powerpoint/2010/main" val="392647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nSpc>
                <a:spcPct val="115000"/>
              </a:lnSpc>
              <a:spcAft>
                <a:spcPts val="1000"/>
              </a:spcAft>
            </a:pPr>
            <a:r>
              <a:rPr lang="ar-IQ" b="1" u="sng" dirty="0">
                <a:ea typeface="Calibri"/>
                <a:cs typeface="Times New Roman"/>
              </a:rPr>
              <a:t>الفطريات :</a:t>
            </a:r>
            <a:endParaRPr lang="en-US" sz="2400" dirty="0">
              <a:ea typeface="Calibri"/>
              <a:cs typeface="Arial"/>
            </a:endParaRPr>
          </a:p>
          <a:p>
            <a:pPr algn="just">
              <a:lnSpc>
                <a:spcPct val="115000"/>
              </a:lnSpc>
              <a:spcAft>
                <a:spcPts val="1000"/>
              </a:spcAft>
            </a:pPr>
            <a:r>
              <a:rPr lang="ar-IQ" dirty="0">
                <a:ea typeface="Calibri"/>
                <a:cs typeface="Times New Roman"/>
              </a:rPr>
              <a:t>كائنات غير كلور وفيلية متباينة التغذية تختلف اختلافا كبيرا في احجامها وتركيبها حيث تختلف في الحجم بين الوحيدة الخلية كالخمائر والكبيرة الحجم </a:t>
            </a:r>
            <a:r>
              <a:rPr lang="ar-IQ" dirty="0" err="1">
                <a:ea typeface="Calibri"/>
                <a:cs typeface="Times New Roman"/>
              </a:rPr>
              <a:t>كالاعفان</a:t>
            </a:r>
            <a:r>
              <a:rPr lang="ar-IQ" dirty="0">
                <a:ea typeface="Calibri"/>
                <a:cs typeface="Times New Roman"/>
              </a:rPr>
              <a:t> وعش الغراب , تكون معظم الفطريات المتعددة الخلايا خيوطا (</a:t>
            </a:r>
            <a:r>
              <a:rPr lang="en-US" dirty="0">
                <a:latin typeface="Times New Roman"/>
                <a:ea typeface="Calibri"/>
                <a:cs typeface="Arial"/>
              </a:rPr>
              <a:t>hyphae </a:t>
            </a:r>
            <a:r>
              <a:rPr lang="ar-IQ" dirty="0">
                <a:ea typeface="Calibri"/>
                <a:cs typeface="Times New Roman"/>
              </a:rPr>
              <a:t> ) متفرعة تعرف </a:t>
            </a:r>
            <a:r>
              <a:rPr lang="ar-IQ" dirty="0" err="1">
                <a:ea typeface="Calibri"/>
                <a:cs typeface="Times New Roman"/>
              </a:rPr>
              <a:t>بالمايسيليوم</a:t>
            </a:r>
            <a:r>
              <a:rPr lang="ar-IQ" dirty="0">
                <a:ea typeface="Calibri"/>
                <a:cs typeface="Times New Roman"/>
              </a:rPr>
              <a:t> . تقوم </a:t>
            </a:r>
            <a:r>
              <a:rPr lang="ar-IQ" dirty="0" err="1">
                <a:ea typeface="Calibri"/>
                <a:cs typeface="Times New Roman"/>
              </a:rPr>
              <a:t>المايسليوم</a:t>
            </a:r>
            <a:r>
              <a:rPr lang="ar-IQ" dirty="0">
                <a:ea typeface="Calibri"/>
                <a:cs typeface="Times New Roman"/>
              </a:rPr>
              <a:t> بامتصاص المغذيات والنمو </a:t>
            </a:r>
            <a:r>
              <a:rPr lang="ar-IQ" dirty="0" err="1">
                <a:ea typeface="Calibri"/>
                <a:cs typeface="Times New Roman"/>
              </a:rPr>
              <a:t>لانتاج</a:t>
            </a:r>
            <a:r>
              <a:rPr lang="ar-IQ" dirty="0">
                <a:ea typeface="Calibri"/>
                <a:cs typeface="Times New Roman"/>
              </a:rPr>
              <a:t> خيوط متخصصه </a:t>
            </a:r>
            <a:r>
              <a:rPr lang="ar-IQ" dirty="0" err="1">
                <a:ea typeface="Calibri"/>
                <a:cs typeface="Times New Roman"/>
              </a:rPr>
              <a:t>لانتاج</a:t>
            </a:r>
            <a:r>
              <a:rPr lang="ar-IQ" dirty="0">
                <a:ea typeface="Calibri"/>
                <a:cs typeface="Times New Roman"/>
              </a:rPr>
              <a:t> سبورات التكاثر . </a:t>
            </a:r>
            <a:endParaRPr lang="en-US" sz="2400" dirty="0">
              <a:ea typeface="Calibri"/>
              <a:cs typeface="Arial"/>
            </a:endParaRPr>
          </a:p>
          <a:p>
            <a:endParaRPr lang="ar-IQ" dirty="0"/>
          </a:p>
        </p:txBody>
      </p:sp>
    </p:spTree>
    <p:extLst>
      <p:ext uri="{BB962C8B-B14F-4D97-AF65-F5344CB8AC3E}">
        <p14:creationId xmlns:p14="http://schemas.microsoft.com/office/powerpoint/2010/main" val="137828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67544" y="260648"/>
            <a:ext cx="8517632" cy="6120680"/>
          </a:xfrm>
        </p:spPr>
        <p:txBody>
          <a:bodyPr>
            <a:normAutofit lnSpcReduction="10000"/>
          </a:bodyPr>
          <a:lstStyle/>
          <a:p>
            <a:pPr algn="just">
              <a:lnSpc>
                <a:spcPct val="115000"/>
              </a:lnSpc>
              <a:spcAft>
                <a:spcPts val="1000"/>
              </a:spcAft>
            </a:pPr>
            <a:r>
              <a:rPr lang="ar-IQ" dirty="0">
                <a:ea typeface="Calibri"/>
                <a:cs typeface="Times New Roman"/>
              </a:rPr>
              <a:t>ويبلغ معدل اقطار الخيوط حوالي 5 </a:t>
            </a:r>
            <a:r>
              <a:rPr lang="ar-IQ" dirty="0" err="1">
                <a:ea typeface="Calibri"/>
                <a:cs typeface="Times New Roman"/>
              </a:rPr>
              <a:t>مايكرون</a:t>
            </a:r>
            <a:r>
              <a:rPr lang="ar-IQ" dirty="0">
                <a:ea typeface="Calibri"/>
                <a:cs typeface="Times New Roman"/>
              </a:rPr>
              <a:t> اي حوالي 5 – 10 اضعاف قطر البكتريا نموذجية . يبلغ عدد انواع الفطريات المعزولة من التربة اكثر من 600 نوعا تنتمي الى 138 صنفا . اما اعداد الفطريات في الترب الزراعية فتبلغ بضعه الاف في الغرام الواحد وقد تصل الى عدة ملايين في بعض ترب الغابات وتفضل معظم الفطريات </a:t>
            </a:r>
            <a:r>
              <a:rPr lang="en-US" dirty="0">
                <a:latin typeface="Times New Roman"/>
                <a:ea typeface="Calibri"/>
                <a:cs typeface="Arial"/>
              </a:rPr>
              <a:t>pH </a:t>
            </a:r>
            <a:r>
              <a:rPr lang="ar-IQ" dirty="0">
                <a:ea typeface="Calibri"/>
                <a:cs typeface="Times New Roman"/>
              </a:rPr>
              <a:t> التربة الحامضي الخفيف ( 6 ) ودرجات الحرارة المتوسطة , لذا فان اعداد الفطريات قد تزيد على اعداد كل البكتريا والفطريات الشعاعية في بعض ترب الغابات , اما الترب الفقيرة في المادة العضوية وذات التفاعل القاعدي فتكون اعداد الفطريات اقل من اعداد البكتريا والفطريات اقل من اعداد البكتريا والفطريات الشعاعية . </a:t>
            </a:r>
            <a:endParaRPr lang="en-US" sz="2400" dirty="0">
              <a:ea typeface="Calibri"/>
              <a:cs typeface="Arial"/>
            </a:endParaRPr>
          </a:p>
          <a:p>
            <a:endParaRPr lang="ar-IQ" dirty="0"/>
          </a:p>
        </p:txBody>
      </p:sp>
    </p:spTree>
    <p:extLst>
      <p:ext uri="{BB962C8B-B14F-4D97-AF65-F5344CB8AC3E}">
        <p14:creationId xmlns:p14="http://schemas.microsoft.com/office/powerpoint/2010/main" val="8861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1746" name="Picture 2" descr="C:\Users\rashad\Desktop\New folder\٢٠١٩١٠٠٥_٢٢٣٢٣٧.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8770921" cy="657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4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pPr>
            <a:r>
              <a:rPr lang="ar-IQ" b="1" u="sng" dirty="0">
                <a:ea typeface="Calibri"/>
                <a:cs typeface="Times New Roman"/>
              </a:rPr>
              <a:t>فعاليات الفطريات للتربة : </a:t>
            </a:r>
            <a:endParaRPr lang="en-US" sz="2400" dirty="0">
              <a:ea typeface="Calibri"/>
              <a:cs typeface="Arial"/>
            </a:endParaRPr>
          </a:p>
          <a:p>
            <a:pPr>
              <a:lnSpc>
                <a:spcPct val="115000"/>
              </a:lnSpc>
              <a:spcAft>
                <a:spcPts val="1000"/>
              </a:spcAft>
            </a:pPr>
            <a:r>
              <a:rPr lang="ar-IQ" dirty="0">
                <a:ea typeface="Calibri"/>
                <a:cs typeface="Times New Roman"/>
              </a:rPr>
              <a:t>تأتي الفطريات بعد البكتريا من حيث الاهمية في خصوبة التربة وللفطريات فعاليات متعددة في التربة نجملها بالاتي </a:t>
            </a:r>
            <a:endParaRPr lang="en-US" sz="2400" dirty="0">
              <a:ea typeface="Calibri"/>
              <a:cs typeface="Arial"/>
            </a:endParaRPr>
          </a:p>
          <a:p>
            <a:pPr>
              <a:lnSpc>
                <a:spcPct val="115000"/>
              </a:lnSpc>
              <a:spcAft>
                <a:spcPts val="1000"/>
              </a:spcAft>
            </a:pPr>
            <a:r>
              <a:rPr lang="ar-IQ" dirty="0">
                <a:ea typeface="Calibri"/>
                <a:cs typeface="Times New Roman"/>
              </a:rPr>
              <a:t>1- تساعد على انحلال المادة العضوية وتجهيز العناصر الغذائية للنبات وتساهم ايضا في عملية النشدرة </a:t>
            </a:r>
            <a:r>
              <a:rPr lang="en-US" dirty="0">
                <a:latin typeface="Times New Roman"/>
                <a:ea typeface="Calibri"/>
                <a:cs typeface="Arial"/>
              </a:rPr>
              <a:t>ammonification </a:t>
            </a:r>
            <a:r>
              <a:rPr lang="ar-IQ" dirty="0">
                <a:ea typeface="Calibri"/>
                <a:cs typeface="Times New Roman"/>
              </a:rPr>
              <a:t> . </a:t>
            </a:r>
            <a:endParaRPr lang="en-US" sz="2400" dirty="0">
              <a:ea typeface="Calibri"/>
              <a:cs typeface="Arial"/>
            </a:endParaRPr>
          </a:p>
          <a:p>
            <a:pPr>
              <a:lnSpc>
                <a:spcPct val="115000"/>
              </a:lnSpc>
              <a:spcAft>
                <a:spcPts val="1000"/>
              </a:spcAft>
            </a:pPr>
            <a:r>
              <a:rPr lang="ar-IQ" dirty="0">
                <a:ea typeface="Calibri"/>
                <a:cs typeface="Times New Roman"/>
              </a:rPr>
              <a:t>2- تساعد على زيادة حجم وثبات مجاميع التربة وتحسين التركيب . </a:t>
            </a:r>
            <a:endParaRPr lang="en-US" sz="2400" dirty="0">
              <a:ea typeface="Calibri"/>
              <a:cs typeface="Arial"/>
            </a:endParaRPr>
          </a:p>
          <a:p>
            <a:pPr>
              <a:lnSpc>
                <a:spcPct val="115000"/>
              </a:lnSpc>
              <a:spcAft>
                <a:spcPts val="1000"/>
              </a:spcAft>
            </a:pPr>
            <a:r>
              <a:rPr lang="ar-IQ" dirty="0">
                <a:ea typeface="Calibri"/>
                <a:cs typeface="Times New Roman"/>
              </a:rPr>
              <a:t>3- ترافق بعض الفطريات جذور النباتات الراقية وتعيش مع النباتات تكافليا وتسمى </a:t>
            </a:r>
            <a:r>
              <a:rPr lang="ar-IQ" dirty="0" err="1">
                <a:ea typeface="Calibri"/>
                <a:cs typeface="Times New Roman"/>
              </a:rPr>
              <a:t>بالمايكورايزا</a:t>
            </a:r>
            <a:r>
              <a:rPr lang="ar-IQ" dirty="0">
                <a:ea typeface="Calibri"/>
                <a:cs typeface="Times New Roman"/>
              </a:rPr>
              <a:t> حيث تحصل الفطريات على الطاقة والمغذيات من النبات ويحصل النبات بدوره على بعض العناصر الغذائية التي يمتصها الفطر من المناطق البعيدة عن الجذر . </a:t>
            </a:r>
            <a:endParaRPr lang="en-US" sz="2400" dirty="0">
              <a:ea typeface="Calibri"/>
              <a:cs typeface="Arial"/>
            </a:endParaRPr>
          </a:p>
          <a:p>
            <a:endParaRPr lang="ar-IQ" dirty="0"/>
          </a:p>
        </p:txBody>
      </p:sp>
    </p:spTree>
    <p:extLst>
      <p:ext uri="{BB962C8B-B14F-4D97-AF65-F5344CB8AC3E}">
        <p14:creationId xmlns:p14="http://schemas.microsoft.com/office/powerpoint/2010/main" val="36813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nSpc>
                <a:spcPct val="115000"/>
              </a:lnSpc>
              <a:spcAft>
                <a:spcPts val="1000"/>
              </a:spcAft>
            </a:pPr>
            <a:r>
              <a:rPr lang="ar-IQ" dirty="0">
                <a:ea typeface="Calibri"/>
                <a:cs typeface="Times New Roman"/>
              </a:rPr>
              <a:t>4- تقوم بعض الفطريات بإنتاج مركبات ( مضادات حيوية التي قد تكون ضارة لبعض احياء التربة بينما يسبب بعض الفطريات الاخرى امراضا فطرية للنبات مما يؤدي الى قتل النبات مثل فطر </a:t>
            </a:r>
            <a:r>
              <a:rPr lang="en-US" dirty="0">
                <a:latin typeface="Times New Roman"/>
                <a:ea typeface="Calibri"/>
                <a:cs typeface="Arial"/>
              </a:rPr>
              <a:t>Fusarium </a:t>
            </a:r>
            <a:r>
              <a:rPr lang="ar-IQ" dirty="0">
                <a:ea typeface="Calibri"/>
                <a:cs typeface="Times New Roman"/>
              </a:rPr>
              <a:t> وال </a:t>
            </a:r>
            <a:r>
              <a:rPr lang="en-US" dirty="0" err="1">
                <a:latin typeface="Times New Roman"/>
                <a:ea typeface="Calibri"/>
                <a:cs typeface="Arial"/>
              </a:rPr>
              <a:t>phytophthora</a:t>
            </a:r>
            <a:r>
              <a:rPr lang="en-US" dirty="0">
                <a:latin typeface="Times New Roman"/>
                <a:ea typeface="Calibri"/>
                <a:cs typeface="Arial"/>
              </a:rPr>
              <a:t> </a:t>
            </a:r>
            <a:r>
              <a:rPr lang="ar-IQ" dirty="0">
                <a:ea typeface="Calibri"/>
                <a:cs typeface="Times New Roman"/>
              </a:rPr>
              <a:t> وغيرها . </a:t>
            </a:r>
            <a:endParaRPr lang="en-US" sz="2400" dirty="0">
              <a:ea typeface="Calibri"/>
              <a:cs typeface="Arial"/>
            </a:endParaRPr>
          </a:p>
          <a:p>
            <a:pPr>
              <a:lnSpc>
                <a:spcPct val="115000"/>
              </a:lnSpc>
              <a:spcAft>
                <a:spcPts val="1000"/>
              </a:spcAft>
            </a:pPr>
            <a:r>
              <a:rPr lang="ar-IQ" dirty="0">
                <a:ea typeface="Calibri"/>
                <a:cs typeface="Times New Roman"/>
              </a:rPr>
              <a:t>5- تقوم بعض الفطريات بالتغذي على </a:t>
            </a:r>
            <a:r>
              <a:rPr lang="ar-IQ" dirty="0" err="1">
                <a:ea typeface="Calibri"/>
                <a:cs typeface="Times New Roman"/>
              </a:rPr>
              <a:t>البروتوزوا</a:t>
            </a:r>
            <a:r>
              <a:rPr lang="ar-IQ" dirty="0">
                <a:ea typeface="Calibri"/>
                <a:cs typeface="Times New Roman"/>
              </a:rPr>
              <a:t> وقد تقوم بعض الفطريات ايضا بالتغذي على </a:t>
            </a:r>
            <a:r>
              <a:rPr lang="ar-IQ" dirty="0" err="1">
                <a:ea typeface="Calibri"/>
                <a:cs typeface="Times New Roman"/>
              </a:rPr>
              <a:t>النيماتودا</a:t>
            </a:r>
            <a:r>
              <a:rPr lang="ar-IQ" dirty="0">
                <a:ea typeface="Calibri"/>
                <a:cs typeface="Times New Roman"/>
              </a:rPr>
              <a:t> بعد لف خيوط الفطر على هذه الديدان وقتلها مثل البنسلين . </a:t>
            </a:r>
            <a:endParaRPr lang="en-US" sz="2400" dirty="0">
              <a:ea typeface="Calibri"/>
              <a:cs typeface="Arial"/>
            </a:endParaRPr>
          </a:p>
          <a:p>
            <a:endParaRPr lang="ar-IQ" dirty="0"/>
          </a:p>
        </p:txBody>
      </p:sp>
    </p:spTree>
    <p:extLst>
      <p:ext uri="{BB962C8B-B14F-4D97-AF65-F5344CB8AC3E}">
        <p14:creationId xmlns:p14="http://schemas.microsoft.com/office/powerpoint/2010/main" val="427956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17632" cy="6120680"/>
          </a:xfrm>
        </p:spPr>
        <p:txBody>
          <a:bodyPr>
            <a:normAutofit fontScale="85000" lnSpcReduction="10000"/>
          </a:bodyPr>
          <a:lstStyle/>
          <a:p>
            <a:pPr>
              <a:lnSpc>
                <a:spcPct val="115000"/>
              </a:lnSpc>
              <a:spcAft>
                <a:spcPts val="1000"/>
              </a:spcAft>
            </a:pPr>
            <a:r>
              <a:rPr lang="ar-IQ" b="1" u="sng" dirty="0">
                <a:ea typeface="Calibri"/>
                <a:cs typeface="Times New Roman"/>
              </a:rPr>
              <a:t>- الفطريات الشعاعية </a:t>
            </a:r>
            <a:r>
              <a:rPr lang="en-US" b="1" u="sng" dirty="0" err="1">
                <a:latin typeface="Times New Roman"/>
                <a:ea typeface="Calibri"/>
                <a:cs typeface="Arial"/>
              </a:rPr>
              <a:t>Actinomycetes</a:t>
            </a:r>
            <a:r>
              <a:rPr lang="en-US" dirty="0">
                <a:latin typeface="Times New Roman"/>
                <a:ea typeface="Calibri"/>
                <a:cs typeface="Arial"/>
              </a:rPr>
              <a:t> </a:t>
            </a:r>
            <a:r>
              <a:rPr lang="ar-IQ" dirty="0">
                <a:ea typeface="Calibri"/>
                <a:cs typeface="Times New Roman"/>
              </a:rPr>
              <a:t> : </a:t>
            </a:r>
            <a:endParaRPr lang="en-US" sz="2400" dirty="0">
              <a:ea typeface="Calibri"/>
              <a:cs typeface="Arial"/>
            </a:endParaRPr>
          </a:p>
          <a:p>
            <a:pPr algn="just">
              <a:lnSpc>
                <a:spcPct val="115000"/>
              </a:lnSpc>
              <a:spcAft>
                <a:spcPts val="1000"/>
              </a:spcAft>
            </a:pPr>
            <a:r>
              <a:rPr lang="ar-IQ" dirty="0">
                <a:ea typeface="Calibri"/>
                <a:cs typeface="Times New Roman"/>
              </a:rPr>
              <a:t>يتشابه مظهر الفطريات الشعاعية جزئيا مع البكتريا بكونها وحيدة الخلية ولها نفس قطر البكتريا وتشابه جزئيا مع الفطريات الخيطية لان مستعمراتها تتكون من شبكة متفرعة من الخيوط وتفضل الفطريات الشعاعية العيش في درجات حرارة معتدلة الا ان بعضها يفضل درجات الحرارة العالية , تتواجد الفطريات في الطبقة السطحية من التربة وقد توازي اعدادها اعداد البكتريا في الترب ذات التفاعل القاعدي وقد يصل اعدادها من 0.1 – 3.6 مليون 1 غم تربة , وتكون في بعض الترب القاعدية ما يقارب 95 % من مجموع الاحياء المجهرية وتقل اعدادها بانخفاض </a:t>
            </a:r>
            <a:r>
              <a:rPr lang="en-US" dirty="0">
                <a:latin typeface="Times New Roman"/>
                <a:ea typeface="Calibri"/>
                <a:cs typeface="Arial"/>
              </a:rPr>
              <a:t>pH </a:t>
            </a:r>
            <a:r>
              <a:rPr lang="ar-IQ" dirty="0">
                <a:ea typeface="Calibri"/>
                <a:cs typeface="Times New Roman"/>
              </a:rPr>
              <a:t> وخاصة عند </a:t>
            </a:r>
            <a:r>
              <a:rPr lang="en-US" dirty="0">
                <a:latin typeface="Times New Roman"/>
                <a:ea typeface="Calibri"/>
                <a:cs typeface="Arial"/>
              </a:rPr>
              <a:t>pH</a:t>
            </a:r>
            <a:r>
              <a:rPr lang="ar-IQ" dirty="0">
                <a:ea typeface="Calibri"/>
                <a:cs typeface="Times New Roman"/>
              </a:rPr>
              <a:t> = 5 . </a:t>
            </a:r>
            <a:endParaRPr lang="en-US" sz="2400" dirty="0">
              <a:ea typeface="Calibri"/>
              <a:cs typeface="Arial"/>
            </a:endParaRPr>
          </a:p>
          <a:p>
            <a:pPr>
              <a:lnSpc>
                <a:spcPct val="115000"/>
              </a:lnSpc>
              <a:spcAft>
                <a:spcPts val="1000"/>
              </a:spcAft>
            </a:pPr>
            <a:r>
              <a:rPr lang="ar-IQ" dirty="0">
                <a:ea typeface="Calibri"/>
                <a:cs typeface="Times New Roman"/>
              </a:rPr>
              <a:t>انواع الفطريات الشعاعية امراضا للمحاصيل الزراعية مثل جرب البطاطا في التربة ذات </a:t>
            </a:r>
            <a:r>
              <a:rPr lang="en-US" dirty="0">
                <a:latin typeface="Times New Roman"/>
                <a:ea typeface="Calibri"/>
                <a:cs typeface="Arial"/>
              </a:rPr>
              <a:t>pH</a:t>
            </a:r>
            <a:r>
              <a:rPr lang="ar-IQ" dirty="0">
                <a:ea typeface="Calibri"/>
                <a:cs typeface="Times New Roman"/>
              </a:rPr>
              <a:t> اكبر من 5.5 .</a:t>
            </a:r>
            <a:endParaRPr lang="en-US" sz="2400" dirty="0">
              <a:ea typeface="Calibri"/>
              <a:cs typeface="Arial"/>
            </a:endParaRPr>
          </a:p>
          <a:p>
            <a:endParaRPr lang="ar-IQ" dirty="0"/>
          </a:p>
        </p:txBody>
      </p:sp>
    </p:spTree>
    <p:extLst>
      <p:ext uri="{BB962C8B-B14F-4D97-AF65-F5344CB8AC3E}">
        <p14:creationId xmlns:p14="http://schemas.microsoft.com/office/powerpoint/2010/main" val="335561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nSpc>
                <a:spcPct val="115000"/>
              </a:lnSpc>
              <a:spcAft>
                <a:spcPts val="1000"/>
              </a:spcAft>
            </a:pPr>
            <a:r>
              <a:rPr lang="ar-IQ" dirty="0">
                <a:ea typeface="Calibri"/>
                <a:cs typeface="Times New Roman"/>
              </a:rPr>
              <a:t>4</a:t>
            </a:r>
            <a:r>
              <a:rPr lang="ar-IQ" b="1" dirty="0">
                <a:ea typeface="Calibri"/>
                <a:cs typeface="Times New Roman"/>
              </a:rPr>
              <a:t>- الطحالب</a:t>
            </a:r>
            <a:r>
              <a:rPr lang="ar-IQ" dirty="0">
                <a:ea typeface="Calibri"/>
                <a:cs typeface="Times New Roman"/>
              </a:rPr>
              <a:t> : </a:t>
            </a:r>
            <a:endParaRPr lang="en-US" sz="2400" dirty="0">
              <a:ea typeface="Calibri"/>
              <a:cs typeface="Arial"/>
            </a:endParaRPr>
          </a:p>
          <a:p>
            <a:pPr algn="just">
              <a:lnSpc>
                <a:spcPct val="115000"/>
              </a:lnSpc>
              <a:spcAft>
                <a:spcPts val="1000"/>
              </a:spcAft>
            </a:pPr>
            <a:r>
              <a:rPr lang="ar-IQ" dirty="0">
                <a:ea typeface="Calibri"/>
                <a:cs typeface="Times New Roman"/>
              </a:rPr>
              <a:t>وهي نباتات </a:t>
            </a:r>
            <a:r>
              <a:rPr lang="ar-IQ" dirty="0" err="1">
                <a:ea typeface="Calibri"/>
                <a:cs typeface="Times New Roman"/>
              </a:rPr>
              <a:t>بسيطه</a:t>
            </a:r>
            <a:r>
              <a:rPr lang="ar-IQ" dirty="0">
                <a:ea typeface="Calibri"/>
                <a:cs typeface="Times New Roman"/>
              </a:rPr>
              <a:t> معظمها  </a:t>
            </a:r>
            <a:r>
              <a:rPr lang="ar-IQ" dirty="0" err="1">
                <a:ea typeface="Calibri"/>
                <a:cs typeface="Times New Roman"/>
              </a:rPr>
              <a:t>كلوروفيلية</a:t>
            </a:r>
            <a:r>
              <a:rPr lang="ar-IQ" dirty="0">
                <a:ea typeface="Calibri"/>
                <a:cs typeface="Times New Roman"/>
              </a:rPr>
              <a:t>  احجامها بين وحيدة الخلية حيث يبلغ قطرها 5 – 10 مرات قطر البكتريا الى حجم عشب البحر الذي قد يزيد طوله عن 30 م وتنتشر الطحالب في المياه المعرضة للشمس وفي التربة وعلى الصخور وعلى اوراق النباتات وعلى جذوع الاشجار ويمكن وضع طحالب التربة في خمس مجموعات رئيسية اعتمادا على اللون وهي </a:t>
            </a:r>
            <a:endParaRPr lang="en-US" sz="2400" dirty="0">
              <a:ea typeface="Calibri"/>
              <a:cs typeface="Arial"/>
            </a:endParaRPr>
          </a:p>
          <a:p>
            <a:endParaRPr lang="ar-IQ" dirty="0"/>
          </a:p>
        </p:txBody>
      </p:sp>
    </p:spTree>
    <p:extLst>
      <p:ext uri="{BB962C8B-B14F-4D97-AF65-F5344CB8AC3E}">
        <p14:creationId xmlns:p14="http://schemas.microsoft.com/office/powerpoint/2010/main" val="328075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u="sng" dirty="0">
                <a:ea typeface="Calibri"/>
                <a:cs typeface="Times New Roman"/>
              </a:rPr>
              <a:t>الخواص </a:t>
            </a:r>
            <a:r>
              <a:rPr lang="ar-IQ" b="1" u="sng" dirty="0" err="1">
                <a:ea typeface="Calibri"/>
                <a:cs typeface="Times New Roman"/>
              </a:rPr>
              <a:t>البايولوجية</a:t>
            </a:r>
            <a:r>
              <a:rPr lang="ar-IQ" b="1" u="sng" dirty="0">
                <a:ea typeface="Calibri"/>
                <a:cs typeface="Times New Roman"/>
              </a:rPr>
              <a:t> للتربة : </a:t>
            </a:r>
            <a:endParaRPr lang="en-US" sz="2400" dirty="0">
              <a:ea typeface="Calibri"/>
              <a:cs typeface="Arial"/>
            </a:endParaRPr>
          </a:p>
          <a:p>
            <a:pPr>
              <a:lnSpc>
                <a:spcPct val="115000"/>
              </a:lnSpc>
              <a:spcAft>
                <a:spcPts val="1000"/>
              </a:spcAft>
            </a:pPr>
            <a:r>
              <a:rPr lang="ar-IQ" dirty="0">
                <a:ea typeface="Calibri"/>
                <a:cs typeface="Times New Roman"/>
              </a:rPr>
              <a:t>احياء التربة : هو فرع من فروع علم </a:t>
            </a:r>
            <a:r>
              <a:rPr lang="ar-IQ" dirty="0" err="1">
                <a:ea typeface="Calibri"/>
                <a:cs typeface="Times New Roman"/>
              </a:rPr>
              <a:t>المايكروبايولوجي</a:t>
            </a:r>
            <a:r>
              <a:rPr lang="ar-IQ" dirty="0">
                <a:ea typeface="Calibri"/>
                <a:cs typeface="Times New Roman"/>
              </a:rPr>
              <a:t> ويهتم بدراسة احياء التربة المجهرية وغير المجهرية ونشاطاتها في التحولات التي تجري في الترب وتأثير ذلك على خصوبة التربة ولإنتاج الزراعي . </a:t>
            </a:r>
            <a:endParaRPr lang="en-US" sz="2400" dirty="0">
              <a:ea typeface="Calibri"/>
              <a:cs typeface="Arial"/>
            </a:endParaRPr>
          </a:p>
          <a:p>
            <a:pPr>
              <a:lnSpc>
                <a:spcPct val="115000"/>
              </a:lnSpc>
              <a:spcAft>
                <a:spcPts val="1000"/>
              </a:spcAft>
            </a:pPr>
            <a:r>
              <a:rPr lang="ar-IQ" dirty="0">
                <a:ea typeface="Calibri"/>
                <a:cs typeface="Times New Roman"/>
              </a:rPr>
              <a:t>المجموعات الرئيسية لأحياء التربة </a:t>
            </a:r>
            <a:endParaRPr lang="en-US" sz="2400" dirty="0">
              <a:ea typeface="Calibri"/>
              <a:cs typeface="Arial"/>
            </a:endParaRPr>
          </a:p>
          <a:p>
            <a:endParaRPr lang="ar-IQ" dirty="0"/>
          </a:p>
        </p:txBody>
      </p:sp>
    </p:spTree>
    <p:extLst>
      <p:ext uri="{BB962C8B-B14F-4D97-AF65-F5344CB8AC3E}">
        <p14:creationId xmlns:p14="http://schemas.microsoft.com/office/powerpoint/2010/main" val="193199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89640" cy="6192688"/>
          </a:xfrm>
        </p:spPr>
        <p:txBody>
          <a:bodyPr>
            <a:normAutofit lnSpcReduction="10000"/>
          </a:bodyPr>
          <a:lstStyle/>
          <a:p>
            <a:pPr algn="just">
              <a:lnSpc>
                <a:spcPct val="115000"/>
              </a:lnSpc>
              <a:spcAft>
                <a:spcPts val="1000"/>
              </a:spcAft>
            </a:pPr>
            <a:r>
              <a:rPr lang="ar-IQ" dirty="0">
                <a:ea typeface="Calibri"/>
                <a:cs typeface="Times New Roman"/>
              </a:rPr>
              <a:t>الطحالب الخضراء المزرقة – الطحالب الخضراء – الطحالب الصفراء – الطحالب السوطية – </a:t>
            </a:r>
            <a:r>
              <a:rPr lang="ar-IQ" dirty="0" err="1">
                <a:ea typeface="Calibri"/>
                <a:cs typeface="Times New Roman"/>
              </a:rPr>
              <a:t>الدايتومات</a:t>
            </a:r>
            <a:r>
              <a:rPr lang="ar-IQ" dirty="0">
                <a:ea typeface="Calibri"/>
                <a:cs typeface="Times New Roman"/>
              </a:rPr>
              <a:t> . ولكون الطحالب تحتوي على كلوروفيل فان اعدادها تزداد في الطبقة السطحية من التربة حيث يتوفر الضوء الذي يساعد على التركيب المادة العضوية </a:t>
            </a:r>
            <a:r>
              <a:rPr lang="ar-IQ" dirty="0" err="1">
                <a:ea typeface="Calibri"/>
                <a:cs typeface="Times New Roman"/>
              </a:rPr>
              <a:t>والبروتوبلازم</a:t>
            </a:r>
            <a:r>
              <a:rPr lang="ar-IQ" dirty="0">
                <a:ea typeface="Calibri"/>
                <a:cs typeface="Times New Roman"/>
              </a:rPr>
              <a:t> من </a:t>
            </a:r>
            <a:r>
              <a:rPr lang="en-US" dirty="0">
                <a:latin typeface="Times New Roman"/>
                <a:ea typeface="Calibri"/>
                <a:cs typeface="Arial"/>
              </a:rPr>
              <a:t>CO</a:t>
            </a:r>
            <a:r>
              <a:rPr lang="en-US" baseline="-25000" dirty="0">
                <a:latin typeface="Times New Roman"/>
                <a:ea typeface="Calibri"/>
                <a:cs typeface="Arial"/>
              </a:rPr>
              <a:t>2</a:t>
            </a:r>
            <a:r>
              <a:rPr lang="ar-IQ" dirty="0">
                <a:ea typeface="Calibri"/>
                <a:cs typeface="Times New Roman"/>
              </a:rPr>
              <a:t> والماء والمواد غير العضوية تساهم الطحالب في زيادة المادة العضوية في التربة وتصبح خلاياها غذاء للبكتريا والفطريات </a:t>
            </a:r>
            <a:r>
              <a:rPr lang="ar-IQ" dirty="0" err="1">
                <a:ea typeface="Calibri"/>
                <a:cs typeface="Times New Roman"/>
              </a:rPr>
              <a:t>والفطريات</a:t>
            </a:r>
            <a:r>
              <a:rPr lang="ar-IQ" dirty="0">
                <a:ea typeface="Calibri"/>
                <a:cs typeface="Times New Roman"/>
              </a:rPr>
              <a:t> الشعاعية وكذلك تساهم الطحالب المزرقة في تثبيت النتروجين بصورة غير </a:t>
            </a:r>
            <a:r>
              <a:rPr lang="ar-IQ" dirty="0" err="1">
                <a:ea typeface="Calibri"/>
                <a:cs typeface="Times New Roman"/>
              </a:rPr>
              <a:t>تعايشية</a:t>
            </a:r>
            <a:r>
              <a:rPr lang="ar-IQ" dirty="0">
                <a:ea typeface="Calibri"/>
                <a:cs typeface="Times New Roman"/>
              </a:rPr>
              <a:t> وتعتبر بعض اجناسها مثبتة للنتروجين وتكثر بعض اجناسها في حقول الرز وتساهم في تثبيت النتروجين في تلك الحقول . </a:t>
            </a:r>
            <a:endParaRPr lang="en-US" sz="2400" dirty="0">
              <a:ea typeface="Calibri"/>
              <a:cs typeface="Arial"/>
            </a:endParaRPr>
          </a:p>
          <a:p>
            <a:endParaRPr lang="ar-IQ" dirty="0"/>
          </a:p>
        </p:txBody>
      </p:sp>
    </p:spTree>
    <p:extLst>
      <p:ext uri="{BB962C8B-B14F-4D97-AF65-F5344CB8AC3E}">
        <p14:creationId xmlns:p14="http://schemas.microsoft.com/office/powerpoint/2010/main" val="104869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nSpc>
                <a:spcPct val="115000"/>
              </a:lnSpc>
              <a:spcAft>
                <a:spcPts val="1000"/>
              </a:spcAft>
            </a:pPr>
            <a:r>
              <a:rPr lang="ar-IQ" b="1" dirty="0">
                <a:ea typeface="Calibri"/>
                <a:cs typeface="Times New Roman"/>
              </a:rPr>
              <a:t>5- </a:t>
            </a:r>
            <a:r>
              <a:rPr lang="ar-IQ" b="1" dirty="0" err="1">
                <a:ea typeface="Calibri"/>
                <a:cs typeface="Times New Roman"/>
              </a:rPr>
              <a:t>البروتوزوا</a:t>
            </a:r>
            <a:r>
              <a:rPr lang="ar-IQ" b="1" dirty="0">
                <a:ea typeface="Calibri"/>
                <a:cs typeface="Times New Roman"/>
              </a:rPr>
              <a:t> : </a:t>
            </a:r>
            <a:endParaRPr lang="en-US" sz="2400" dirty="0">
              <a:ea typeface="Calibri"/>
              <a:cs typeface="Arial"/>
            </a:endParaRPr>
          </a:p>
          <a:p>
            <a:pPr>
              <a:lnSpc>
                <a:spcPct val="115000"/>
              </a:lnSpc>
              <a:spcAft>
                <a:spcPts val="1000"/>
              </a:spcAft>
            </a:pPr>
            <a:r>
              <a:rPr lang="ar-IQ" dirty="0">
                <a:ea typeface="Calibri"/>
                <a:cs typeface="Times New Roman"/>
              </a:rPr>
              <a:t>حيوانات وحيدة الخلية </a:t>
            </a:r>
            <a:r>
              <a:rPr lang="ar-IQ" dirty="0" err="1">
                <a:ea typeface="Calibri"/>
                <a:cs typeface="Times New Roman"/>
              </a:rPr>
              <a:t>بسيطه</a:t>
            </a:r>
            <a:r>
              <a:rPr lang="ar-IQ" dirty="0">
                <a:ea typeface="Calibri"/>
                <a:cs typeface="Times New Roman"/>
              </a:rPr>
              <a:t> تعيش بعض انواعها في الماء وانواع اخرى في التربة وتتراوح احجامها من بضعة </a:t>
            </a:r>
            <a:r>
              <a:rPr lang="ar-IQ" dirty="0" err="1">
                <a:ea typeface="Calibri"/>
                <a:cs typeface="Times New Roman"/>
              </a:rPr>
              <a:t>مايكرونات</a:t>
            </a:r>
            <a:r>
              <a:rPr lang="ar-IQ" dirty="0">
                <a:ea typeface="Calibri"/>
                <a:cs typeface="Times New Roman"/>
              </a:rPr>
              <a:t> الى ما يقارب السنتمتر الواحد ويوجد ما يقارب من 250 نوع وتقسم </a:t>
            </a:r>
            <a:r>
              <a:rPr lang="ar-IQ" dirty="0" err="1">
                <a:ea typeface="Calibri"/>
                <a:cs typeface="Times New Roman"/>
              </a:rPr>
              <a:t>البروتوزوا</a:t>
            </a:r>
            <a:r>
              <a:rPr lang="ar-IQ" dirty="0">
                <a:ea typeface="Calibri"/>
                <a:cs typeface="Times New Roman"/>
              </a:rPr>
              <a:t> التي تعيش في التربة الى ثلاثة مجموعات اعتمادا على شكل الاعضاء وحركتها وهي : </a:t>
            </a:r>
            <a:endParaRPr lang="en-US" sz="2400" dirty="0">
              <a:ea typeface="Calibri"/>
              <a:cs typeface="Arial"/>
            </a:endParaRPr>
          </a:p>
          <a:p>
            <a:pPr>
              <a:lnSpc>
                <a:spcPct val="115000"/>
              </a:lnSpc>
              <a:spcAft>
                <a:spcPts val="1000"/>
              </a:spcAft>
            </a:pPr>
            <a:r>
              <a:rPr lang="ar-IQ" dirty="0">
                <a:ea typeface="Calibri"/>
                <a:cs typeface="Times New Roman"/>
              </a:rPr>
              <a:t> أ – السوطيات والتي تحمل اما سوط واحد او اكثر </a:t>
            </a:r>
            <a:endParaRPr lang="en-US" sz="2400" dirty="0">
              <a:ea typeface="Calibri"/>
              <a:cs typeface="Arial"/>
            </a:endParaRPr>
          </a:p>
          <a:p>
            <a:pPr>
              <a:lnSpc>
                <a:spcPct val="115000"/>
              </a:lnSpc>
              <a:spcAft>
                <a:spcPts val="1000"/>
              </a:spcAft>
            </a:pPr>
            <a:r>
              <a:rPr lang="ar-IQ" dirty="0">
                <a:ea typeface="Calibri"/>
                <a:cs typeface="Times New Roman"/>
              </a:rPr>
              <a:t>ب- الكاذبات الارجل مثل الاميبا ولها ارجل كاذبة غير </a:t>
            </a:r>
            <a:r>
              <a:rPr lang="ar-IQ" dirty="0" err="1">
                <a:ea typeface="Calibri"/>
                <a:cs typeface="Times New Roman"/>
              </a:rPr>
              <a:t>دائمية</a:t>
            </a:r>
            <a:r>
              <a:rPr lang="ar-IQ" dirty="0">
                <a:ea typeface="Calibri"/>
                <a:cs typeface="Times New Roman"/>
              </a:rPr>
              <a:t> تنتج عن امتداد </a:t>
            </a:r>
            <a:r>
              <a:rPr lang="ar-IQ" dirty="0" err="1">
                <a:ea typeface="Calibri"/>
                <a:cs typeface="Times New Roman"/>
              </a:rPr>
              <a:t>البروتوبلازم</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ج- الهدبيات وتحمل عدد من الاهداب القصيرة والدقيقة مثل </a:t>
            </a:r>
            <a:r>
              <a:rPr lang="ar-IQ" dirty="0" err="1">
                <a:ea typeface="Calibri"/>
                <a:cs typeface="Times New Roman"/>
              </a:rPr>
              <a:t>الباراميسيوم</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189896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517632" cy="6120680"/>
          </a:xfrm>
        </p:spPr>
        <p:txBody>
          <a:bodyPr>
            <a:normAutofit fontScale="92500" lnSpcReduction="10000"/>
          </a:bodyPr>
          <a:lstStyle/>
          <a:p>
            <a:pPr algn="just">
              <a:lnSpc>
                <a:spcPct val="115000"/>
              </a:lnSpc>
              <a:spcAft>
                <a:spcPts val="1000"/>
              </a:spcAft>
            </a:pPr>
            <a:r>
              <a:rPr lang="ar-IQ" dirty="0">
                <a:ea typeface="Calibri"/>
                <a:cs typeface="Times New Roman"/>
              </a:rPr>
              <a:t>تكثر اعداد </a:t>
            </a:r>
            <a:r>
              <a:rPr lang="ar-IQ" dirty="0" err="1">
                <a:ea typeface="Calibri"/>
                <a:cs typeface="Times New Roman"/>
              </a:rPr>
              <a:t>البروتوزوا</a:t>
            </a:r>
            <a:r>
              <a:rPr lang="ar-IQ" dirty="0">
                <a:ea typeface="Calibri"/>
                <a:cs typeface="Times New Roman"/>
              </a:rPr>
              <a:t> في الطبقة السطحية ( 0 – 15 ) سم من التربة وتقل اعدادها مع العمق وتتميز </a:t>
            </a:r>
            <a:r>
              <a:rPr lang="ar-IQ" dirty="0" err="1">
                <a:ea typeface="Calibri"/>
                <a:cs typeface="Times New Roman"/>
              </a:rPr>
              <a:t>البروتوزوا</a:t>
            </a:r>
            <a:r>
              <a:rPr lang="ar-IQ" dirty="0">
                <a:ea typeface="Calibri"/>
                <a:cs typeface="Times New Roman"/>
              </a:rPr>
              <a:t> بمقاومتها الشديدة للجفاف ودرجات الحرارة العالية ومختلف </a:t>
            </a:r>
            <a:r>
              <a:rPr lang="en-US" dirty="0">
                <a:latin typeface="Times New Roman"/>
                <a:ea typeface="Calibri"/>
                <a:cs typeface="Arial"/>
              </a:rPr>
              <a:t>pH</a:t>
            </a:r>
            <a:r>
              <a:rPr lang="ar-IQ" dirty="0">
                <a:ea typeface="Calibri"/>
                <a:cs typeface="Times New Roman"/>
              </a:rPr>
              <a:t>  الا انها </a:t>
            </a:r>
            <a:r>
              <a:rPr lang="ar-IQ" dirty="0" err="1">
                <a:ea typeface="Calibri"/>
                <a:cs typeface="Times New Roman"/>
              </a:rPr>
              <a:t>تتاثر</a:t>
            </a:r>
            <a:r>
              <a:rPr lang="ar-IQ" dirty="0">
                <a:ea typeface="Calibri"/>
                <a:cs typeface="Times New Roman"/>
              </a:rPr>
              <a:t> بالرطوبة من حيث النوعية والاعداد وكذلك </a:t>
            </a:r>
            <a:r>
              <a:rPr lang="ar-IQ" dirty="0" err="1">
                <a:ea typeface="Calibri"/>
                <a:cs typeface="Times New Roman"/>
              </a:rPr>
              <a:t>تتاثر</a:t>
            </a:r>
            <a:r>
              <a:rPr lang="ar-IQ" dirty="0">
                <a:ea typeface="Calibri"/>
                <a:cs typeface="Times New Roman"/>
              </a:rPr>
              <a:t> بنسبة المادة العضوية في التربة </a:t>
            </a:r>
            <a:r>
              <a:rPr lang="ar-IQ" dirty="0" err="1">
                <a:ea typeface="Calibri"/>
                <a:cs typeface="Times New Roman"/>
              </a:rPr>
              <a:t>لانها</a:t>
            </a:r>
            <a:r>
              <a:rPr lang="ar-IQ" dirty="0">
                <a:ea typeface="Calibri"/>
                <a:cs typeface="Times New Roman"/>
              </a:rPr>
              <a:t> تعتبر احد مصادر الغذاء الرئيسية لها وقد تصل اعداد </a:t>
            </a:r>
            <a:r>
              <a:rPr lang="ar-IQ" dirty="0" err="1">
                <a:ea typeface="Calibri"/>
                <a:cs typeface="Times New Roman"/>
              </a:rPr>
              <a:t>البروتوزوا</a:t>
            </a:r>
            <a:r>
              <a:rPr lang="ar-IQ" dirty="0">
                <a:ea typeface="Calibri"/>
                <a:cs typeface="Times New Roman"/>
              </a:rPr>
              <a:t> الى اكثر من 20000 في الغرام الواحد في ترب الغابات . </a:t>
            </a:r>
            <a:endParaRPr lang="en-US" sz="2400" dirty="0">
              <a:ea typeface="Calibri"/>
              <a:cs typeface="Arial"/>
            </a:endParaRPr>
          </a:p>
          <a:p>
            <a:pPr algn="just">
              <a:lnSpc>
                <a:spcPct val="115000"/>
              </a:lnSpc>
              <a:spcAft>
                <a:spcPts val="1000"/>
              </a:spcAft>
            </a:pPr>
            <a:r>
              <a:rPr lang="ar-IQ" dirty="0">
                <a:ea typeface="Calibri"/>
                <a:cs typeface="Times New Roman"/>
              </a:rPr>
              <a:t>تقتات </a:t>
            </a:r>
            <a:r>
              <a:rPr lang="ar-IQ" dirty="0" err="1">
                <a:ea typeface="Calibri"/>
                <a:cs typeface="Times New Roman"/>
              </a:rPr>
              <a:t>البروتوزوا</a:t>
            </a:r>
            <a:r>
              <a:rPr lang="ar-IQ" dirty="0">
                <a:ea typeface="Calibri"/>
                <a:cs typeface="Times New Roman"/>
              </a:rPr>
              <a:t> على بعض انواع البكتريا المهمة اقتصاديا مثل يكتريا العقد الجذرية مما يؤثر على تثبيت النتروجين , كذلك فان الترب قد تتلوث ببعض انواع </a:t>
            </a:r>
            <a:r>
              <a:rPr lang="ar-IQ" dirty="0" err="1">
                <a:ea typeface="Calibri"/>
                <a:cs typeface="Times New Roman"/>
              </a:rPr>
              <a:t>البروتوزوا</a:t>
            </a:r>
            <a:r>
              <a:rPr lang="ar-IQ" dirty="0">
                <a:ea typeface="Calibri"/>
                <a:cs typeface="Times New Roman"/>
              </a:rPr>
              <a:t> المرضية كأميبا </a:t>
            </a:r>
            <a:r>
              <a:rPr lang="ar-IQ" dirty="0" err="1">
                <a:ea typeface="Calibri"/>
                <a:cs typeface="Times New Roman"/>
              </a:rPr>
              <a:t>الديزنتري</a:t>
            </a:r>
            <a:r>
              <a:rPr lang="ar-IQ" dirty="0">
                <a:ea typeface="Calibri"/>
                <a:cs typeface="Times New Roman"/>
              </a:rPr>
              <a:t> والتي قد تنتقل مع الخضروات ثم الى الانسان . </a:t>
            </a:r>
            <a:endParaRPr lang="en-US" sz="2400" dirty="0">
              <a:ea typeface="Calibri"/>
              <a:cs typeface="Arial"/>
            </a:endParaRPr>
          </a:p>
          <a:p>
            <a:endParaRPr lang="ar-IQ" dirty="0"/>
          </a:p>
        </p:txBody>
      </p:sp>
    </p:spTree>
    <p:extLst>
      <p:ext uri="{BB962C8B-B14F-4D97-AF65-F5344CB8AC3E}">
        <p14:creationId xmlns:p14="http://schemas.microsoft.com/office/powerpoint/2010/main" val="113043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b="1" dirty="0">
                <a:ea typeface="Calibri"/>
                <a:cs typeface="Times New Roman"/>
              </a:rPr>
              <a:t>دور احياء التربة المجهرية : </a:t>
            </a:r>
            <a:endParaRPr lang="en-US" sz="2400" dirty="0">
              <a:ea typeface="Calibri"/>
              <a:cs typeface="Arial"/>
            </a:endParaRPr>
          </a:p>
          <a:p>
            <a:pPr algn="just">
              <a:lnSpc>
                <a:spcPct val="115000"/>
              </a:lnSpc>
              <a:spcAft>
                <a:spcPts val="1000"/>
              </a:spcAft>
            </a:pPr>
            <a:r>
              <a:rPr lang="ar-IQ" dirty="0">
                <a:ea typeface="Calibri"/>
                <a:cs typeface="Times New Roman"/>
              </a:rPr>
              <a:t>تدخل احياء التربة في انحلال المادة العضوية وتعتبر عملية الانحلال من العمليات الطبيعية الاساسية للمحافظة على الموازنة الحياتية على الكرة الارضية فلولا الانحلال لتراكمت المادة العضوية على سطح الارض وبقى عنصر الكاربون والعناصر الغذائية الاخرى ممسوكة في الانسجة النباتية والحيوانية دون رجوعها الى الجو مما يؤدي الى انخفاض نسبه </a:t>
            </a:r>
            <a:r>
              <a:rPr lang="en-US" dirty="0">
                <a:latin typeface="Times New Roman"/>
                <a:ea typeface="Calibri"/>
                <a:cs typeface="Arial"/>
              </a:rPr>
              <a:t>CO</a:t>
            </a:r>
            <a:r>
              <a:rPr lang="en-US" baseline="-25000" dirty="0">
                <a:latin typeface="Times New Roman"/>
                <a:ea typeface="Calibri"/>
                <a:cs typeface="Arial"/>
              </a:rPr>
              <a:t>2</a:t>
            </a:r>
            <a:r>
              <a:rPr lang="en-US" dirty="0">
                <a:latin typeface="Times New Roman"/>
                <a:ea typeface="Calibri"/>
                <a:cs typeface="Arial"/>
              </a:rPr>
              <a:t> </a:t>
            </a:r>
            <a:r>
              <a:rPr lang="ar-IQ" dirty="0">
                <a:latin typeface="Times New Roman"/>
                <a:ea typeface="Calibri"/>
              </a:rPr>
              <a:t>في الهواء الجوي واختلال التوازن الحياتي بسبب عدم اكتمال دورة الكاربون في الطبيعة وكذلك ما يخص بتغذية الاحياء المختلفة في التربة والماء . </a:t>
            </a:r>
            <a:endParaRPr lang="en-US" sz="2400" dirty="0">
              <a:ea typeface="Calibri"/>
              <a:cs typeface="Arial"/>
            </a:endParaRPr>
          </a:p>
          <a:p>
            <a:endParaRPr lang="ar-IQ" dirty="0"/>
          </a:p>
        </p:txBody>
      </p:sp>
    </p:spTree>
    <p:extLst>
      <p:ext uri="{BB962C8B-B14F-4D97-AF65-F5344CB8AC3E}">
        <p14:creationId xmlns:p14="http://schemas.microsoft.com/office/powerpoint/2010/main" val="63550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nSpc>
                <a:spcPct val="115000"/>
              </a:lnSpc>
              <a:spcAft>
                <a:spcPts val="1000"/>
              </a:spcAft>
            </a:pPr>
            <a:r>
              <a:rPr lang="ar-IQ" dirty="0">
                <a:ea typeface="Calibri"/>
                <a:cs typeface="Times New Roman"/>
              </a:rPr>
              <a:t>1</a:t>
            </a:r>
            <a:r>
              <a:rPr lang="ar-IQ" b="1" dirty="0">
                <a:ea typeface="Calibri"/>
                <a:cs typeface="Times New Roman"/>
              </a:rPr>
              <a:t>- دورة الكاربون في الطبيعة</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صفحة 205 </a:t>
            </a:r>
            <a:endParaRPr lang="en-US" sz="2400" dirty="0">
              <a:ea typeface="Calibri"/>
              <a:cs typeface="Arial"/>
            </a:endParaRPr>
          </a:p>
          <a:p>
            <a:pPr>
              <a:lnSpc>
                <a:spcPct val="115000"/>
              </a:lnSpc>
              <a:spcAft>
                <a:spcPts val="1000"/>
              </a:spcAft>
            </a:pPr>
            <a:r>
              <a:rPr lang="ar-IQ" dirty="0">
                <a:ea typeface="Calibri"/>
                <a:cs typeface="Times New Roman"/>
              </a:rPr>
              <a:t>نسبة الكاربون</a:t>
            </a:r>
            <a:r>
              <a:rPr lang="ar-IQ" b="1" dirty="0">
                <a:ea typeface="Calibri"/>
                <a:cs typeface="Times New Roman"/>
              </a:rPr>
              <a:t> : </a:t>
            </a:r>
            <a:r>
              <a:rPr lang="ar-IQ" dirty="0">
                <a:ea typeface="Calibri"/>
                <a:cs typeface="Times New Roman"/>
              </a:rPr>
              <a:t>النتروجين في المادة العضوية تختلف  نسبة الكاربون : النتروجين</a:t>
            </a:r>
            <a:r>
              <a:rPr lang="ar-IQ" b="1" dirty="0">
                <a:ea typeface="Calibri"/>
                <a:cs typeface="Times New Roman"/>
              </a:rPr>
              <a:t> </a:t>
            </a:r>
            <a:r>
              <a:rPr lang="ar-IQ" dirty="0">
                <a:ea typeface="Calibri"/>
                <a:cs typeface="Times New Roman"/>
              </a:rPr>
              <a:t>من مادة عضوية لأخرى حسب مصدرها ودرجة انحلالها فمثلا تبلغ 400 : 1 في نشارة الخشب و 80 : 1 في خوص النخيل و 20 : 1 في نبات الجت , وتتوقف سرعه انحلال المادة العضوية على هذه النسبة حيث كلما زادت النسبة كلما كان الانحلال بطيء شكل ص 206 </a:t>
            </a:r>
            <a:endParaRPr lang="en-US" sz="2400" dirty="0">
              <a:ea typeface="Calibri"/>
              <a:cs typeface="Arial"/>
            </a:endParaRPr>
          </a:p>
          <a:p>
            <a:endParaRPr lang="ar-IQ" dirty="0"/>
          </a:p>
        </p:txBody>
      </p:sp>
    </p:spTree>
    <p:extLst>
      <p:ext uri="{BB962C8B-B14F-4D97-AF65-F5344CB8AC3E}">
        <p14:creationId xmlns:p14="http://schemas.microsoft.com/office/powerpoint/2010/main" val="290799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2770" name="Picture 2" descr="C:\Users\rashad\Desktop\New folder\٢٠١٩١٠٠٥_٢٢٣٢٥٨.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8789475" cy="659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4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3794" name="Picture 2" descr="C:\Users\rashad\Desktop\New folder\٢٠١٩١٠٠٥_٢٢٣٣٠٨.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511" y="0"/>
            <a:ext cx="898849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45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dirty="0">
                <a:ea typeface="Calibri"/>
                <a:cs typeface="Times New Roman"/>
              </a:rPr>
              <a:t>- تحولات النتروجين بواسطة احياء التربة المجهرية  / يعتبر عنصر النتروجين الحجر الاساس لبناء جزيئات البروتين الذي تتوقف عليه جميع صور الحياة ويتعرض هذا العنصر في صوره العضوية وغير العضوية الى تحولات متعددة يمكن تلخيصها بالشكل  التالي والتي تشمل </a:t>
            </a:r>
            <a:endParaRPr lang="en-US" sz="2400" dirty="0">
              <a:ea typeface="Calibri"/>
              <a:cs typeface="Arial"/>
            </a:endParaRPr>
          </a:p>
          <a:p>
            <a:endParaRPr lang="ar-IQ" dirty="0"/>
          </a:p>
        </p:txBody>
      </p:sp>
    </p:spTree>
    <p:extLst>
      <p:ext uri="{BB962C8B-B14F-4D97-AF65-F5344CB8AC3E}">
        <p14:creationId xmlns:p14="http://schemas.microsoft.com/office/powerpoint/2010/main" val="406860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8769" y="1556792"/>
            <a:ext cx="783661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50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a:lnSpc>
                <a:spcPct val="115000"/>
              </a:lnSpc>
              <a:spcAft>
                <a:spcPts val="1000"/>
              </a:spcAft>
              <a:tabLst>
                <a:tab pos="3762375" algn="l"/>
                <a:tab pos="5026660" algn="l"/>
              </a:tabLst>
            </a:pPr>
            <a:r>
              <a:rPr lang="ar-IQ" dirty="0">
                <a:ea typeface="Calibri"/>
                <a:cs typeface="Times New Roman"/>
              </a:rPr>
              <a:t>أ - تعدن النتروجين : وهي عبارة عن تحول الصور العضوية للنتروجين مثل البروتينات والاحماض الامينية وغيرها بواسطة الاحياء المجهرية الى غاز الامونيا ( </a:t>
            </a:r>
            <a:r>
              <a:rPr lang="en-US" dirty="0">
                <a:latin typeface="Times New Roman"/>
                <a:ea typeface="Calibri"/>
                <a:cs typeface="Arial"/>
              </a:rPr>
              <a:t>NH</a:t>
            </a:r>
            <a:r>
              <a:rPr lang="en-US" baseline="-25000" dirty="0">
                <a:latin typeface="Times New Roman"/>
                <a:ea typeface="Calibri"/>
                <a:cs typeface="Arial"/>
              </a:rPr>
              <a:t>3</a:t>
            </a:r>
            <a:r>
              <a:rPr lang="en-US" dirty="0">
                <a:latin typeface="Times New Roman"/>
                <a:ea typeface="Calibri"/>
                <a:cs typeface="Arial"/>
              </a:rPr>
              <a:t> </a:t>
            </a:r>
            <a:r>
              <a:rPr lang="ar-IQ" dirty="0">
                <a:ea typeface="Calibri"/>
                <a:cs typeface="Times New Roman"/>
              </a:rPr>
              <a:t> )  وتسمى بعملية النشدرة وقد يتحول الامونيا الى نتريت ( </a:t>
            </a:r>
            <a:r>
              <a:rPr lang="en-US" dirty="0">
                <a:latin typeface="Times New Roman"/>
                <a:ea typeface="Calibri"/>
                <a:cs typeface="Arial"/>
              </a:rPr>
              <a:t>NO</a:t>
            </a:r>
            <a:r>
              <a:rPr lang="en-US" baseline="-25000" dirty="0">
                <a:latin typeface="Times New Roman"/>
                <a:ea typeface="Calibri"/>
                <a:cs typeface="Arial"/>
              </a:rPr>
              <a:t>2</a:t>
            </a:r>
            <a:r>
              <a:rPr lang="en-US" dirty="0">
                <a:latin typeface="Times New Roman"/>
                <a:ea typeface="Calibri"/>
                <a:cs typeface="Arial"/>
              </a:rPr>
              <a:t> </a:t>
            </a:r>
            <a:r>
              <a:rPr lang="ar-IQ" dirty="0">
                <a:ea typeface="Calibri"/>
                <a:cs typeface="Times New Roman"/>
              </a:rPr>
              <a:t> ) بفعل بكتريا </a:t>
            </a:r>
            <a:r>
              <a:rPr lang="en-US" dirty="0">
                <a:latin typeface="Times New Roman"/>
                <a:ea typeface="Calibri"/>
                <a:cs typeface="Arial"/>
              </a:rPr>
              <a:t> </a:t>
            </a:r>
            <a:r>
              <a:rPr lang="en-US" dirty="0" err="1">
                <a:latin typeface="Times New Roman"/>
                <a:ea typeface="Calibri"/>
                <a:cs typeface="Arial"/>
              </a:rPr>
              <a:t>Nitrosomonas</a:t>
            </a:r>
            <a:r>
              <a:rPr lang="en-US" dirty="0">
                <a:latin typeface="Times New Roman"/>
                <a:ea typeface="Calibri"/>
                <a:cs typeface="Arial"/>
              </a:rPr>
              <a:t> </a:t>
            </a:r>
            <a:r>
              <a:rPr lang="ar-IQ" dirty="0">
                <a:ea typeface="Calibri"/>
                <a:cs typeface="Times New Roman"/>
              </a:rPr>
              <a:t> ومن ثم يتحول النتريت الى نترات (</a:t>
            </a:r>
            <a:r>
              <a:rPr lang="en-US" dirty="0">
                <a:latin typeface="Times New Roman"/>
                <a:ea typeface="Calibri"/>
                <a:cs typeface="Arial"/>
              </a:rPr>
              <a:t> NO3</a:t>
            </a:r>
            <a:r>
              <a:rPr lang="ar-IQ" dirty="0">
                <a:ea typeface="Calibri"/>
                <a:cs typeface="Times New Roman"/>
              </a:rPr>
              <a:t> ) بفعل بكتريا </a:t>
            </a:r>
            <a:r>
              <a:rPr lang="en-US" dirty="0">
                <a:latin typeface="Times New Roman"/>
                <a:ea typeface="Calibri"/>
                <a:cs typeface="Arial"/>
              </a:rPr>
              <a:t> </a:t>
            </a:r>
            <a:r>
              <a:rPr lang="en-US" dirty="0" err="1">
                <a:latin typeface="Times New Roman"/>
                <a:ea typeface="Calibri"/>
                <a:cs typeface="Arial"/>
              </a:rPr>
              <a:t>Nitrobacter</a:t>
            </a:r>
            <a:r>
              <a:rPr lang="en-US" dirty="0">
                <a:latin typeface="Times New Roman"/>
                <a:ea typeface="Calibri"/>
                <a:cs typeface="Arial"/>
              </a:rPr>
              <a:t>  </a:t>
            </a:r>
            <a:r>
              <a:rPr lang="ar-IQ" dirty="0">
                <a:latin typeface="Times New Roman"/>
                <a:ea typeface="Calibri"/>
              </a:rPr>
              <a:t>وتسمى هذه العملية بعملية النترجة </a:t>
            </a:r>
            <a:r>
              <a:rPr lang="en-US" dirty="0">
                <a:latin typeface="Times New Roman"/>
                <a:ea typeface="Calibri"/>
                <a:cs typeface="Arial"/>
              </a:rPr>
              <a:t>Nitrification </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79348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16632"/>
            <a:ext cx="8589640" cy="6336704"/>
          </a:xfrm>
        </p:spPr>
        <p:txBody>
          <a:bodyPr>
            <a:normAutofit fontScale="70000" lnSpcReduction="20000"/>
          </a:bodyPr>
          <a:lstStyle/>
          <a:p>
            <a:pPr>
              <a:lnSpc>
                <a:spcPct val="115000"/>
              </a:lnSpc>
              <a:spcAft>
                <a:spcPts val="1000"/>
              </a:spcAft>
            </a:pPr>
            <a:r>
              <a:rPr lang="ar-IQ" dirty="0">
                <a:ea typeface="Calibri"/>
                <a:cs typeface="Times New Roman"/>
              </a:rPr>
              <a:t>1- الاحياء النباتية </a:t>
            </a:r>
            <a:r>
              <a:rPr lang="en-US" dirty="0">
                <a:latin typeface="Times New Roman"/>
                <a:ea typeface="Calibri"/>
                <a:cs typeface="Arial"/>
              </a:rPr>
              <a:t>Flora </a:t>
            </a:r>
            <a:endParaRPr lang="en-US" sz="2400" dirty="0">
              <a:ea typeface="Calibri"/>
              <a:cs typeface="Arial"/>
            </a:endParaRPr>
          </a:p>
          <a:p>
            <a:pPr>
              <a:lnSpc>
                <a:spcPct val="115000"/>
              </a:lnSpc>
              <a:spcAft>
                <a:spcPts val="1000"/>
              </a:spcAft>
            </a:pPr>
            <a:r>
              <a:rPr lang="ar-IQ" dirty="0">
                <a:ea typeface="Calibri"/>
                <a:cs typeface="Times New Roman"/>
              </a:rPr>
              <a:t>البكتريا ( بكتريا النترجة – بكتريا اكسدة الكبريت – بكتريا العقد الجذرية – بكتريا المحللة للسليلوز </a:t>
            </a:r>
            <a:endParaRPr lang="en-US" sz="2400" dirty="0">
              <a:ea typeface="Calibri"/>
              <a:cs typeface="Arial"/>
            </a:endParaRPr>
          </a:p>
          <a:p>
            <a:pPr>
              <a:lnSpc>
                <a:spcPct val="115000"/>
              </a:lnSpc>
              <a:spcAft>
                <a:spcPts val="1000"/>
              </a:spcAft>
            </a:pPr>
            <a:r>
              <a:rPr lang="ar-IQ" dirty="0">
                <a:ea typeface="Calibri"/>
                <a:cs typeface="Times New Roman"/>
              </a:rPr>
              <a:t>الفطريات ( فطر عفن الجذر – فطر عش الغراب – وغيرها مثل فطر الذبول </a:t>
            </a:r>
            <a:r>
              <a:rPr lang="en-US" dirty="0">
                <a:latin typeface="Times New Roman"/>
                <a:ea typeface="Calibri"/>
                <a:cs typeface="Arial"/>
              </a:rPr>
              <a:t>Fusarium </a:t>
            </a:r>
            <a:r>
              <a:rPr lang="ar-IQ" dirty="0">
                <a:ea typeface="Calibri"/>
                <a:cs typeface="Times New Roman"/>
              </a:rPr>
              <a:t> ) </a:t>
            </a:r>
            <a:endParaRPr lang="en-US" sz="2400" dirty="0">
              <a:ea typeface="Calibri"/>
              <a:cs typeface="Arial"/>
            </a:endParaRPr>
          </a:p>
          <a:p>
            <a:pPr>
              <a:lnSpc>
                <a:spcPct val="115000"/>
              </a:lnSpc>
              <a:spcAft>
                <a:spcPts val="1000"/>
              </a:spcAft>
            </a:pPr>
            <a:r>
              <a:rPr lang="ar-IQ" dirty="0">
                <a:ea typeface="Calibri"/>
                <a:cs typeface="Times New Roman"/>
              </a:rPr>
              <a:t>الفطريات الشعاعية </a:t>
            </a:r>
            <a:r>
              <a:rPr lang="en-US" dirty="0" err="1">
                <a:latin typeface="Times New Roman"/>
                <a:ea typeface="Calibri"/>
                <a:cs typeface="Arial"/>
              </a:rPr>
              <a:t>Actinomycels</a:t>
            </a:r>
            <a:r>
              <a:rPr lang="en-US" dirty="0">
                <a:latin typeface="Times New Roman"/>
                <a:ea typeface="Calibri"/>
                <a:cs typeface="Arial"/>
              </a:rPr>
              <a:t>  </a:t>
            </a:r>
            <a:endParaRPr lang="en-US" sz="2400" dirty="0">
              <a:ea typeface="Calibri"/>
              <a:cs typeface="Arial"/>
            </a:endParaRPr>
          </a:p>
          <a:p>
            <a:pPr>
              <a:lnSpc>
                <a:spcPct val="115000"/>
              </a:lnSpc>
              <a:spcAft>
                <a:spcPts val="1000"/>
              </a:spcAft>
            </a:pPr>
            <a:r>
              <a:rPr lang="ar-IQ" dirty="0">
                <a:ea typeface="Calibri"/>
                <a:cs typeface="Times New Roman"/>
              </a:rPr>
              <a:t>الطحالب </a:t>
            </a:r>
            <a:endParaRPr lang="en-US" sz="2400" dirty="0">
              <a:ea typeface="Calibri"/>
              <a:cs typeface="Arial"/>
            </a:endParaRPr>
          </a:p>
          <a:p>
            <a:pPr>
              <a:lnSpc>
                <a:spcPct val="115000"/>
              </a:lnSpc>
              <a:spcAft>
                <a:spcPts val="1000"/>
              </a:spcAft>
            </a:pPr>
            <a:r>
              <a:rPr lang="ar-IQ" dirty="0">
                <a:ea typeface="Calibri"/>
                <a:cs typeface="Times New Roman"/>
              </a:rPr>
              <a:t>2- الاحياء الحيوانية </a:t>
            </a:r>
            <a:r>
              <a:rPr lang="en-US" dirty="0">
                <a:latin typeface="Times New Roman"/>
                <a:ea typeface="Calibri"/>
                <a:cs typeface="Arial"/>
              </a:rPr>
              <a:t>Fauna  </a:t>
            </a:r>
            <a:endParaRPr lang="en-US" sz="2400" dirty="0">
              <a:ea typeface="Calibri"/>
              <a:cs typeface="Arial"/>
            </a:endParaRPr>
          </a:p>
          <a:p>
            <a:pPr>
              <a:lnSpc>
                <a:spcPct val="115000"/>
              </a:lnSpc>
              <a:spcAft>
                <a:spcPts val="1000"/>
              </a:spcAft>
            </a:pPr>
            <a:r>
              <a:rPr lang="ar-IQ" dirty="0">
                <a:ea typeface="Calibri"/>
                <a:cs typeface="Times New Roman"/>
              </a:rPr>
              <a:t>حيوانات الكبيرة مثل ( دودة الارض – الحشرات – النمل – والحيات وغيرها ) </a:t>
            </a:r>
            <a:endParaRPr lang="en-US" sz="2400" dirty="0">
              <a:ea typeface="Calibri"/>
              <a:cs typeface="Arial"/>
            </a:endParaRPr>
          </a:p>
          <a:p>
            <a:pPr>
              <a:lnSpc>
                <a:spcPct val="115000"/>
              </a:lnSpc>
              <a:spcAft>
                <a:spcPts val="1000"/>
              </a:spcAft>
            </a:pPr>
            <a:r>
              <a:rPr lang="ar-IQ" dirty="0">
                <a:ea typeface="Calibri"/>
                <a:cs typeface="Times New Roman"/>
              </a:rPr>
              <a:t>الحيوانات الصغيرة مثل </a:t>
            </a:r>
            <a:r>
              <a:rPr lang="ar-IQ" dirty="0" err="1">
                <a:ea typeface="Calibri"/>
                <a:cs typeface="Times New Roman"/>
              </a:rPr>
              <a:t>البروتوزوا</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3- الفيروسات </a:t>
            </a:r>
            <a:endParaRPr lang="en-US" sz="2400" dirty="0">
              <a:ea typeface="Calibri"/>
              <a:cs typeface="Arial"/>
            </a:endParaRPr>
          </a:p>
          <a:p>
            <a:pPr>
              <a:lnSpc>
                <a:spcPct val="115000"/>
              </a:lnSpc>
              <a:spcAft>
                <a:spcPts val="1000"/>
              </a:spcAft>
            </a:pPr>
            <a:r>
              <a:rPr lang="ar-IQ" dirty="0">
                <a:ea typeface="Calibri"/>
                <a:cs typeface="Times New Roman"/>
              </a:rPr>
              <a:t>مثل </a:t>
            </a:r>
            <a:r>
              <a:rPr lang="en-US" dirty="0" err="1">
                <a:latin typeface="Times New Roman"/>
                <a:ea typeface="Calibri"/>
                <a:cs typeface="Arial"/>
              </a:rPr>
              <a:t>Bacterio</a:t>
            </a:r>
            <a:r>
              <a:rPr lang="en-US" dirty="0">
                <a:latin typeface="Times New Roman"/>
                <a:ea typeface="Calibri"/>
                <a:cs typeface="Arial"/>
              </a:rPr>
              <a:t> phage </a:t>
            </a:r>
            <a:r>
              <a:rPr lang="ar-IQ" dirty="0">
                <a:ea typeface="Calibri"/>
                <a:cs typeface="Times New Roman"/>
              </a:rPr>
              <a:t> و </a:t>
            </a:r>
            <a:r>
              <a:rPr lang="en-US" dirty="0">
                <a:latin typeface="Times New Roman"/>
                <a:ea typeface="Calibri"/>
                <a:cs typeface="Arial"/>
              </a:rPr>
              <a:t> </a:t>
            </a:r>
            <a:r>
              <a:rPr lang="en-US" dirty="0" err="1">
                <a:latin typeface="Times New Roman"/>
                <a:ea typeface="Calibri"/>
                <a:cs typeface="Arial"/>
              </a:rPr>
              <a:t>Actino</a:t>
            </a:r>
            <a:r>
              <a:rPr lang="en-US" dirty="0">
                <a:latin typeface="Times New Roman"/>
                <a:ea typeface="Calibri"/>
                <a:cs typeface="Arial"/>
              </a:rPr>
              <a:t> phage  </a:t>
            </a:r>
            <a:endParaRPr lang="en-US" sz="2400" dirty="0">
              <a:ea typeface="Calibri"/>
              <a:cs typeface="Arial"/>
            </a:endParaRPr>
          </a:p>
          <a:p>
            <a:endParaRPr lang="ar-IQ" dirty="0"/>
          </a:p>
        </p:txBody>
      </p:sp>
    </p:spTree>
    <p:extLst>
      <p:ext uri="{BB962C8B-B14F-4D97-AF65-F5344CB8AC3E}">
        <p14:creationId xmlns:p14="http://schemas.microsoft.com/office/powerpoint/2010/main" val="6080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a:lnSpc>
                <a:spcPct val="115000"/>
              </a:lnSpc>
              <a:spcAft>
                <a:spcPts val="1000"/>
              </a:spcAft>
              <a:tabLst>
                <a:tab pos="3762375" algn="l"/>
                <a:tab pos="5026660" algn="l"/>
              </a:tabLst>
            </a:pPr>
            <a:r>
              <a:rPr lang="ar-IQ" dirty="0">
                <a:ea typeface="Calibri"/>
                <a:cs typeface="Times New Roman"/>
              </a:rPr>
              <a:t>ب – عكس النترجة </a:t>
            </a:r>
            <a:r>
              <a:rPr lang="en-US" dirty="0">
                <a:latin typeface="Times New Roman"/>
                <a:ea typeface="Calibri"/>
                <a:cs typeface="Arial"/>
              </a:rPr>
              <a:t>Denitrification </a:t>
            </a:r>
            <a:r>
              <a:rPr lang="ar-IQ" dirty="0">
                <a:ea typeface="Calibri"/>
                <a:cs typeface="Times New Roman"/>
              </a:rPr>
              <a:t> وتحصل هذه العملية في الظروف </a:t>
            </a:r>
            <a:r>
              <a:rPr lang="ar-IQ" dirty="0" err="1">
                <a:ea typeface="Calibri"/>
                <a:cs typeface="Times New Roman"/>
              </a:rPr>
              <a:t>اللا</a:t>
            </a:r>
            <a:r>
              <a:rPr lang="ar-IQ" dirty="0">
                <a:ea typeface="Calibri"/>
                <a:cs typeface="Times New Roman"/>
              </a:rPr>
              <a:t> هوائية حيث تختزل نترات التربة الى عنصر النتروجين او احد اكاسيده الغازية ( </a:t>
            </a:r>
            <a:r>
              <a:rPr lang="en-US" dirty="0">
                <a:latin typeface="Times New Roman"/>
                <a:ea typeface="Calibri"/>
                <a:cs typeface="Arial"/>
              </a:rPr>
              <a:t>N</a:t>
            </a:r>
            <a:r>
              <a:rPr lang="en-US" baseline="-25000" dirty="0">
                <a:latin typeface="Times New Roman"/>
                <a:ea typeface="Calibri"/>
                <a:cs typeface="Arial"/>
              </a:rPr>
              <a:t>2</a:t>
            </a:r>
            <a:r>
              <a:rPr lang="en-US" dirty="0">
                <a:latin typeface="Times New Roman"/>
                <a:ea typeface="Calibri"/>
                <a:cs typeface="Arial"/>
              </a:rPr>
              <a:t>O , NO </a:t>
            </a:r>
            <a:r>
              <a:rPr lang="ar-IQ" dirty="0">
                <a:ea typeface="Calibri"/>
                <a:cs typeface="Times New Roman"/>
              </a:rPr>
              <a:t> ) التي تتطاير الى خارج التربة وتعتبر عملية تطاير اكاسيد النتروجين خسارة اقتصادية للنتروجين في التربة وهناك ظروف تساعد على حدوث هذه العملية وهي 1- رداءه التهوية 2- وجود حرارة ملائمه لهذه العملية وخاصة قريبه من 25م</a:t>
            </a:r>
            <a:r>
              <a:rPr lang="ar-IQ" dirty="0">
                <a:ea typeface="Calibri"/>
              </a:rPr>
              <a:t>°</a:t>
            </a:r>
            <a:r>
              <a:rPr lang="ar-IQ" dirty="0">
                <a:ea typeface="Calibri"/>
                <a:cs typeface="Times New Roman"/>
              </a:rPr>
              <a:t> 3- زيادة محتوى التربة من المادة العضوية 4- درجة </a:t>
            </a:r>
            <a:r>
              <a:rPr lang="en-US" dirty="0">
                <a:latin typeface="Times New Roman"/>
                <a:ea typeface="Calibri"/>
                <a:cs typeface="Arial"/>
              </a:rPr>
              <a:t>pH </a:t>
            </a:r>
            <a:r>
              <a:rPr lang="ar-IQ" dirty="0">
                <a:ea typeface="Calibri"/>
                <a:cs typeface="Times New Roman"/>
              </a:rPr>
              <a:t> التربة الملائم للعملية اكثر من 5 . </a:t>
            </a:r>
            <a:endParaRPr lang="en-US" sz="2400" dirty="0">
              <a:ea typeface="Calibri"/>
              <a:cs typeface="Arial"/>
            </a:endParaRPr>
          </a:p>
          <a:p>
            <a:endParaRPr lang="ar-IQ" dirty="0"/>
          </a:p>
        </p:txBody>
      </p:sp>
    </p:spTree>
    <p:extLst>
      <p:ext uri="{BB962C8B-B14F-4D97-AF65-F5344CB8AC3E}">
        <p14:creationId xmlns:p14="http://schemas.microsoft.com/office/powerpoint/2010/main" val="185292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tabLst>
                <a:tab pos="3762375" algn="l"/>
                <a:tab pos="5026660" algn="l"/>
              </a:tabLst>
            </a:pPr>
            <a:r>
              <a:rPr lang="ar-IQ" dirty="0">
                <a:ea typeface="Calibri"/>
                <a:cs typeface="Times New Roman"/>
              </a:rPr>
              <a:t>ج- تثبيت النتروجين </a:t>
            </a:r>
            <a:r>
              <a:rPr lang="en-US" dirty="0">
                <a:latin typeface="Times New Roman"/>
                <a:ea typeface="Calibri"/>
                <a:cs typeface="Arial"/>
              </a:rPr>
              <a:t>Nitrogen fixation  </a:t>
            </a:r>
            <a:endParaRPr lang="en-US" sz="2400" dirty="0">
              <a:ea typeface="Calibri"/>
              <a:cs typeface="Arial"/>
            </a:endParaRPr>
          </a:p>
          <a:p>
            <a:pPr algn="just">
              <a:lnSpc>
                <a:spcPct val="115000"/>
              </a:lnSpc>
              <a:spcAft>
                <a:spcPts val="1000"/>
              </a:spcAft>
              <a:tabLst>
                <a:tab pos="3762375" algn="l"/>
                <a:tab pos="5026660" algn="l"/>
              </a:tabLst>
            </a:pPr>
            <a:r>
              <a:rPr lang="ar-IQ" dirty="0">
                <a:ea typeface="Calibri"/>
                <a:cs typeface="Times New Roman"/>
              </a:rPr>
              <a:t>وهي عملية اعادة كميات من النتروجين الجوي الى التربة نتيجة فقده من التربة بالغسل والتمثيل والتطاير بواسطة التثبيت الحيوي للنتروجين الجوي من قبل بعض احياء التربة المجهرية مما يساعد على اتزان النتروجين في التربة وبمساعدة انزيم </a:t>
            </a:r>
            <a:r>
              <a:rPr lang="en-US" dirty="0" err="1">
                <a:latin typeface="Times New Roman"/>
                <a:ea typeface="Calibri"/>
                <a:cs typeface="Arial"/>
              </a:rPr>
              <a:t>Nitrogenase</a:t>
            </a:r>
            <a:r>
              <a:rPr lang="en-US" dirty="0">
                <a:latin typeface="Times New Roman"/>
                <a:ea typeface="Calibri"/>
                <a:cs typeface="Arial"/>
              </a:rPr>
              <a:t> </a:t>
            </a:r>
            <a:r>
              <a:rPr lang="ar-IQ" dirty="0">
                <a:ea typeface="Calibri"/>
                <a:cs typeface="Times New Roman"/>
              </a:rPr>
              <a:t> ومن الاحياء المثبتة للنتروجين في التربة </a:t>
            </a:r>
            <a:endParaRPr lang="en-US" sz="2400" dirty="0">
              <a:ea typeface="Calibri"/>
              <a:cs typeface="Arial"/>
            </a:endParaRPr>
          </a:p>
          <a:p>
            <a:endParaRPr lang="ar-IQ" dirty="0"/>
          </a:p>
        </p:txBody>
      </p:sp>
    </p:spTree>
    <p:extLst>
      <p:ext uri="{BB962C8B-B14F-4D97-AF65-F5344CB8AC3E}">
        <p14:creationId xmlns:p14="http://schemas.microsoft.com/office/powerpoint/2010/main" val="329421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just">
              <a:lnSpc>
                <a:spcPct val="115000"/>
              </a:lnSpc>
              <a:spcAft>
                <a:spcPts val="1000"/>
              </a:spcAft>
              <a:tabLst>
                <a:tab pos="3762375" algn="l"/>
                <a:tab pos="5026660" algn="l"/>
              </a:tabLst>
            </a:pPr>
            <a:r>
              <a:rPr lang="ar-IQ" dirty="0">
                <a:ea typeface="Calibri"/>
                <a:cs typeface="Times New Roman"/>
              </a:rPr>
              <a:t>- مثبتات النتروجين التكافلية وتشمل </a:t>
            </a:r>
            <a:endParaRPr lang="en-US" sz="2400" dirty="0">
              <a:ea typeface="Calibri"/>
              <a:cs typeface="Arial"/>
            </a:endParaRPr>
          </a:p>
          <a:p>
            <a:pPr>
              <a:lnSpc>
                <a:spcPct val="115000"/>
              </a:lnSpc>
              <a:spcAft>
                <a:spcPts val="1000"/>
              </a:spcAft>
              <a:tabLst>
                <a:tab pos="3762375" algn="l"/>
                <a:tab pos="5026660" algn="l"/>
              </a:tabLst>
            </a:pPr>
            <a:r>
              <a:rPr lang="ar-IQ" dirty="0">
                <a:ea typeface="Calibri"/>
                <a:cs typeface="Times New Roman"/>
              </a:rPr>
              <a:t>أ – بكتريا القعد الجذرية لجنس </a:t>
            </a:r>
            <a:r>
              <a:rPr lang="ar-IQ" dirty="0" err="1">
                <a:ea typeface="Calibri"/>
                <a:cs typeface="Times New Roman"/>
              </a:rPr>
              <a:t>الرايزوبيوم</a:t>
            </a:r>
            <a:r>
              <a:rPr lang="ar-IQ" dirty="0">
                <a:ea typeface="Calibri"/>
                <a:cs typeface="Times New Roman"/>
              </a:rPr>
              <a:t> </a:t>
            </a:r>
            <a:r>
              <a:rPr lang="en-US" dirty="0">
                <a:latin typeface="Times New Roman"/>
                <a:ea typeface="Calibri"/>
                <a:cs typeface="Arial"/>
              </a:rPr>
              <a:t>Rhizobium </a:t>
            </a:r>
            <a:r>
              <a:rPr lang="ar-IQ" dirty="0">
                <a:ea typeface="Calibri"/>
                <a:cs typeface="Times New Roman"/>
              </a:rPr>
              <a:t> والتي تعيش تكافليا مع النباتات البقولية مثل الجت والبرسيم </a:t>
            </a:r>
            <a:r>
              <a:rPr lang="ar-IQ" dirty="0" err="1">
                <a:ea typeface="Calibri"/>
                <a:cs typeface="Times New Roman"/>
              </a:rPr>
              <a:t>والباقلاء</a:t>
            </a:r>
            <a:r>
              <a:rPr lang="ar-IQ" dirty="0">
                <a:ea typeface="Calibri"/>
                <a:cs typeface="Times New Roman"/>
              </a:rPr>
              <a:t> والعدس </a:t>
            </a:r>
            <a:endParaRPr lang="en-US" sz="2400" dirty="0">
              <a:ea typeface="Calibri"/>
              <a:cs typeface="Arial"/>
            </a:endParaRPr>
          </a:p>
          <a:p>
            <a:pPr>
              <a:lnSpc>
                <a:spcPct val="115000"/>
              </a:lnSpc>
              <a:spcAft>
                <a:spcPts val="1000"/>
              </a:spcAft>
              <a:tabLst>
                <a:tab pos="3762375" algn="l"/>
                <a:tab pos="5026660" algn="l"/>
              </a:tabLst>
            </a:pPr>
            <a:r>
              <a:rPr lang="ar-IQ" dirty="0">
                <a:ea typeface="Calibri"/>
                <a:cs typeface="Times New Roman"/>
              </a:rPr>
              <a:t>ب- بعض انواع الكائنات الحية التي تعيش بصورة تكافلية مع بعض النباتات غير البقولية وبعض الاشجار </a:t>
            </a:r>
            <a:endParaRPr lang="en-US" sz="2400" dirty="0">
              <a:ea typeface="Calibri"/>
              <a:cs typeface="Arial"/>
            </a:endParaRPr>
          </a:p>
          <a:p>
            <a:pPr algn="just">
              <a:lnSpc>
                <a:spcPct val="115000"/>
              </a:lnSpc>
              <a:spcAft>
                <a:spcPts val="1000"/>
              </a:spcAft>
              <a:tabLst>
                <a:tab pos="3762375" algn="l"/>
                <a:tab pos="5026660" algn="l"/>
              </a:tabLst>
            </a:pPr>
            <a:r>
              <a:rPr lang="ar-IQ" dirty="0">
                <a:ea typeface="Calibri"/>
                <a:cs typeface="Times New Roman"/>
              </a:rPr>
              <a:t>2- مثبتات النتروجين غير التكافلية ( حرة المعيشة ) وتشمل الطحالب الخضراء المزرقة وبعض الخمائر وبعض انواع البكتريا الهوائية مثل </a:t>
            </a:r>
            <a:r>
              <a:rPr lang="en-US" dirty="0" err="1">
                <a:latin typeface="Times New Roman"/>
                <a:ea typeface="Calibri"/>
                <a:cs typeface="Arial"/>
              </a:rPr>
              <a:t>Azotobacter</a:t>
            </a:r>
            <a:r>
              <a:rPr lang="en-US" dirty="0">
                <a:latin typeface="Times New Roman"/>
                <a:ea typeface="Calibri"/>
                <a:cs typeface="Arial"/>
              </a:rPr>
              <a:t> </a:t>
            </a:r>
            <a:r>
              <a:rPr lang="ar-IQ" dirty="0">
                <a:ea typeface="Calibri"/>
                <a:cs typeface="Times New Roman"/>
              </a:rPr>
              <a:t> و اللاهوائية الاختيارية مثل </a:t>
            </a:r>
            <a:r>
              <a:rPr lang="en-US" dirty="0">
                <a:latin typeface="Times New Roman"/>
                <a:ea typeface="Calibri"/>
                <a:cs typeface="Arial"/>
              </a:rPr>
              <a:t>Bacillus </a:t>
            </a:r>
            <a:r>
              <a:rPr lang="ar-IQ" dirty="0">
                <a:ea typeface="Calibri"/>
                <a:cs typeface="Times New Roman"/>
              </a:rPr>
              <a:t> وغيرها واللاهوائية التي تقوم بعضها بالتركيب الضوئي مثل </a:t>
            </a:r>
            <a:r>
              <a:rPr lang="en-US" dirty="0" err="1">
                <a:latin typeface="Times New Roman"/>
                <a:ea typeface="Calibri"/>
                <a:cs typeface="Arial"/>
              </a:rPr>
              <a:t>Rhodospirillum</a:t>
            </a:r>
            <a:r>
              <a:rPr lang="en-US" dirty="0">
                <a:latin typeface="Times New Roman"/>
                <a:ea typeface="Calibri"/>
                <a:cs typeface="Arial"/>
              </a:rPr>
              <a:t> </a:t>
            </a:r>
            <a:r>
              <a:rPr lang="ar-IQ" dirty="0">
                <a:ea typeface="Calibri"/>
                <a:cs typeface="Times New Roman"/>
              </a:rPr>
              <a:t> و اللاهوائية التي تقوم بالتركيب الضوئي مثل </a:t>
            </a:r>
            <a:r>
              <a:rPr lang="en-US" dirty="0">
                <a:latin typeface="Times New Roman"/>
                <a:ea typeface="Calibri"/>
                <a:cs typeface="Arial"/>
              </a:rPr>
              <a:t>Clostridium </a:t>
            </a:r>
            <a:endParaRPr lang="en-US" sz="2400" dirty="0">
              <a:ea typeface="Calibri"/>
              <a:cs typeface="Arial"/>
            </a:endParaRPr>
          </a:p>
          <a:p>
            <a:endParaRPr lang="ar-IQ" dirty="0"/>
          </a:p>
        </p:txBody>
      </p:sp>
    </p:spTree>
    <p:extLst>
      <p:ext uri="{BB962C8B-B14F-4D97-AF65-F5344CB8AC3E}">
        <p14:creationId xmlns:p14="http://schemas.microsoft.com/office/powerpoint/2010/main" val="18513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171472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373616" cy="6192688"/>
          </a:xfrm>
        </p:spPr>
        <p:txBody>
          <a:bodyPr>
            <a:normAutofit fontScale="85000" lnSpcReduction="20000"/>
          </a:bodyPr>
          <a:lstStyle/>
          <a:p>
            <a:pPr>
              <a:lnSpc>
                <a:spcPct val="115000"/>
              </a:lnSpc>
              <a:spcAft>
                <a:spcPts val="1000"/>
              </a:spcAft>
            </a:pPr>
            <a:r>
              <a:rPr lang="ar-IQ" dirty="0">
                <a:ea typeface="Calibri"/>
                <a:cs typeface="Times New Roman"/>
              </a:rPr>
              <a:t>تقسيم احياء التربة الى مجموعات اعتمادا على بعض الخصائص والصفات العامة </a:t>
            </a:r>
            <a:endParaRPr lang="en-US" sz="2400" dirty="0">
              <a:ea typeface="Calibri"/>
              <a:cs typeface="Arial"/>
            </a:endParaRPr>
          </a:p>
          <a:p>
            <a:pPr>
              <a:lnSpc>
                <a:spcPct val="115000"/>
              </a:lnSpc>
              <a:spcAft>
                <a:spcPts val="1000"/>
              </a:spcAft>
            </a:pPr>
            <a:r>
              <a:rPr lang="ar-IQ" dirty="0">
                <a:ea typeface="Calibri"/>
                <a:cs typeface="Times New Roman"/>
              </a:rPr>
              <a:t>1</a:t>
            </a:r>
            <a:r>
              <a:rPr lang="ar-IQ" b="1" dirty="0">
                <a:ea typeface="Calibri"/>
                <a:cs typeface="Times New Roman"/>
              </a:rPr>
              <a:t>- التقسيم البيئي :</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أ – احياء التربة الاصلية : وهي احياء التربة المجهرية التي تبقى اعدادها ثابتة نوعا ما ولا تتأثر كثيرا بالمعاملات المختلفة للتربة . </a:t>
            </a:r>
            <a:endParaRPr lang="en-US" sz="2400" dirty="0">
              <a:ea typeface="Calibri"/>
              <a:cs typeface="Arial"/>
            </a:endParaRPr>
          </a:p>
          <a:p>
            <a:pPr>
              <a:lnSpc>
                <a:spcPct val="115000"/>
              </a:lnSpc>
              <a:spcAft>
                <a:spcPts val="1000"/>
              </a:spcAft>
            </a:pPr>
            <a:r>
              <a:rPr lang="ar-IQ" dirty="0">
                <a:ea typeface="Calibri"/>
                <a:cs typeface="Times New Roman"/>
              </a:rPr>
              <a:t>ب- احياء التربة المتذبذبة الاعداد : وهي الاحياء التي تتأثر اعدادها بوجود او عدم وجود بعض مصادر الطاقة والغذاء .</a:t>
            </a:r>
            <a:endParaRPr lang="en-US" sz="2400" dirty="0">
              <a:ea typeface="Calibri"/>
              <a:cs typeface="Arial"/>
            </a:endParaRPr>
          </a:p>
          <a:p>
            <a:pPr>
              <a:lnSpc>
                <a:spcPct val="115000"/>
              </a:lnSpc>
              <a:spcAft>
                <a:spcPts val="1000"/>
              </a:spcAft>
            </a:pPr>
            <a:r>
              <a:rPr lang="ar-IQ" dirty="0">
                <a:ea typeface="Calibri"/>
                <a:cs typeface="Times New Roman"/>
              </a:rPr>
              <a:t>ج- احياء التربة غير المستقرة : وهي الاحياء التي تضاف الى التربة لسبب من الاسباب مثل اضافة بكتريا العقد الجذرية عند زراعة البقوليات او الاحياء التي تنتقل الى التربة من بقايا الانسجة النباتية والحيوانية الميتة او من السماد الحيواني او مياه المجاري . </a:t>
            </a:r>
            <a:endParaRPr lang="en-US" sz="2400" dirty="0">
              <a:ea typeface="Calibri"/>
              <a:cs typeface="Arial"/>
            </a:endParaRPr>
          </a:p>
          <a:p>
            <a:endParaRPr lang="ar-IQ" dirty="0"/>
          </a:p>
        </p:txBody>
      </p:sp>
    </p:spTree>
    <p:extLst>
      <p:ext uri="{BB962C8B-B14F-4D97-AF65-F5344CB8AC3E}">
        <p14:creationId xmlns:p14="http://schemas.microsoft.com/office/powerpoint/2010/main" val="101585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323528" y="188640"/>
            <a:ext cx="8589640" cy="6264696"/>
          </a:xfrm>
        </p:spPr>
        <p:txBody>
          <a:bodyPr>
            <a:normAutofit fontScale="92500" lnSpcReduction="10000"/>
          </a:bodyPr>
          <a:lstStyle/>
          <a:p>
            <a:pPr>
              <a:lnSpc>
                <a:spcPct val="115000"/>
              </a:lnSpc>
              <a:spcAft>
                <a:spcPts val="1000"/>
              </a:spcAft>
            </a:pPr>
            <a:r>
              <a:rPr lang="ar-IQ" dirty="0">
                <a:ea typeface="Calibri"/>
                <a:cs typeface="Times New Roman"/>
              </a:rPr>
              <a:t>- </a:t>
            </a:r>
            <a:r>
              <a:rPr lang="ar-IQ" b="1" dirty="0">
                <a:ea typeface="Calibri"/>
                <a:cs typeface="Times New Roman"/>
              </a:rPr>
              <a:t>التقسيم المعتمد على الحاجة الى الاوكسجين</a:t>
            </a:r>
            <a:r>
              <a:rPr lang="ar-IQ" dirty="0">
                <a:ea typeface="Calibri"/>
                <a:cs typeface="Times New Roman"/>
              </a:rPr>
              <a:t> : </a:t>
            </a:r>
            <a:endParaRPr lang="en-US" sz="2400" dirty="0">
              <a:ea typeface="Calibri"/>
              <a:cs typeface="Arial"/>
            </a:endParaRPr>
          </a:p>
          <a:p>
            <a:pPr>
              <a:lnSpc>
                <a:spcPct val="115000"/>
              </a:lnSpc>
              <a:spcAft>
                <a:spcPts val="1000"/>
              </a:spcAft>
            </a:pPr>
            <a:r>
              <a:rPr lang="ar-IQ" dirty="0">
                <a:ea typeface="Calibri"/>
                <a:cs typeface="Times New Roman"/>
              </a:rPr>
              <a:t>أ – الاحياء الهوائية الاجبارية : وهي الاحياء التي تنمو بصورة طبيعية عندما تكون نسبة الاوكسجين في هواء التربة مساوي لنسبته في الهواء الجوي ( 0.21 ضغط جوي ) مثل معظم البكتريا والفطريات </a:t>
            </a:r>
            <a:r>
              <a:rPr lang="ar-IQ" dirty="0" err="1">
                <a:ea typeface="Calibri"/>
                <a:cs typeface="Times New Roman"/>
              </a:rPr>
              <a:t>والبروتوزوا</a:t>
            </a:r>
            <a:r>
              <a:rPr lang="ar-IQ" dirty="0">
                <a:ea typeface="Calibri"/>
                <a:cs typeface="Times New Roman"/>
              </a:rPr>
              <a:t> في المنطقة المحيطة بالجذر . </a:t>
            </a:r>
            <a:endParaRPr lang="en-US" sz="2400" dirty="0">
              <a:ea typeface="Calibri"/>
              <a:cs typeface="Arial"/>
            </a:endParaRPr>
          </a:p>
          <a:p>
            <a:pPr>
              <a:lnSpc>
                <a:spcPct val="115000"/>
              </a:lnSpc>
              <a:spcAft>
                <a:spcPts val="1000"/>
              </a:spcAft>
            </a:pPr>
            <a:r>
              <a:rPr lang="ar-IQ" dirty="0">
                <a:ea typeface="Calibri"/>
                <a:cs typeface="Times New Roman"/>
              </a:rPr>
              <a:t>ب- الاحياء اللاهوائية الاجبارية : وهي الاحياء التي تنمو فقط عند ما يكون الاوكسجين في التربة واطئا او معدوما ومعظم هذه البكتريا هي من البكتريا </a:t>
            </a:r>
            <a:r>
              <a:rPr lang="ar-IQ" dirty="0" err="1">
                <a:ea typeface="Calibri"/>
                <a:cs typeface="Times New Roman"/>
              </a:rPr>
              <a:t>المتجرثمة</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ج- اللاهوائية الاختيارية : وهي الاحياء القادرة على النمو بوجود او عدم وجود الاوكسجين الحر .مثل عدد من البكتريا واعداد من الفطريات وبعض </a:t>
            </a:r>
            <a:r>
              <a:rPr lang="ar-IQ" dirty="0" err="1">
                <a:ea typeface="Calibri"/>
                <a:cs typeface="Times New Roman"/>
              </a:rPr>
              <a:t>البروتوزوا</a:t>
            </a:r>
            <a:r>
              <a:rPr lang="ar-IQ" dirty="0">
                <a:ea typeface="Calibri"/>
                <a:cs typeface="Times New Roman"/>
              </a:rPr>
              <a:t> . </a:t>
            </a:r>
            <a:endParaRPr lang="en-US" sz="2400" dirty="0">
              <a:ea typeface="Calibri"/>
              <a:cs typeface="Arial"/>
            </a:endParaRPr>
          </a:p>
        </p:txBody>
      </p:sp>
    </p:spTree>
    <p:extLst>
      <p:ext uri="{BB962C8B-B14F-4D97-AF65-F5344CB8AC3E}">
        <p14:creationId xmlns:p14="http://schemas.microsoft.com/office/powerpoint/2010/main" val="392988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88640"/>
            <a:ext cx="8517632" cy="6336704"/>
          </a:xfrm>
        </p:spPr>
        <p:txBody>
          <a:bodyPr>
            <a:normAutofit fontScale="85000" lnSpcReduction="20000"/>
          </a:bodyPr>
          <a:lstStyle/>
          <a:p>
            <a:pPr>
              <a:lnSpc>
                <a:spcPct val="115000"/>
              </a:lnSpc>
              <a:spcAft>
                <a:spcPts val="1000"/>
              </a:spcAft>
            </a:pPr>
            <a:r>
              <a:rPr lang="ar-IQ" dirty="0">
                <a:ea typeface="Calibri"/>
                <a:cs typeface="Times New Roman"/>
              </a:rPr>
              <a:t>3</a:t>
            </a:r>
            <a:r>
              <a:rPr lang="ar-IQ" b="1" dirty="0">
                <a:ea typeface="Calibri"/>
                <a:cs typeface="Times New Roman"/>
              </a:rPr>
              <a:t>- التقسيم المعتمد على متطلبات الطاقة والغذاء :</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أ – احياء مجهرية متباينة التغذية </a:t>
            </a:r>
            <a:r>
              <a:rPr lang="en-US" dirty="0" err="1">
                <a:latin typeface="Times New Roman"/>
                <a:ea typeface="Calibri"/>
                <a:cs typeface="Arial"/>
              </a:rPr>
              <a:t>Hetrotrophs</a:t>
            </a:r>
            <a:r>
              <a:rPr lang="en-US" dirty="0">
                <a:latin typeface="Times New Roman"/>
                <a:ea typeface="Calibri"/>
                <a:cs typeface="Arial"/>
              </a:rPr>
              <a:t>  </a:t>
            </a:r>
            <a:endParaRPr lang="en-US" sz="2400" dirty="0">
              <a:ea typeface="Calibri"/>
              <a:cs typeface="Arial"/>
            </a:endParaRPr>
          </a:p>
          <a:p>
            <a:pPr algn="just">
              <a:lnSpc>
                <a:spcPct val="115000"/>
              </a:lnSpc>
              <a:spcAft>
                <a:spcPts val="1000"/>
              </a:spcAft>
            </a:pPr>
            <a:r>
              <a:rPr lang="ar-IQ" dirty="0">
                <a:ea typeface="Calibri"/>
                <a:cs typeface="Times New Roman"/>
              </a:rPr>
              <a:t>وهي الاحياء التي تحصل على طاقتها </a:t>
            </a:r>
            <a:r>
              <a:rPr lang="ar-IQ" dirty="0" err="1">
                <a:ea typeface="Calibri"/>
                <a:cs typeface="Times New Roman"/>
              </a:rPr>
              <a:t>وكاربونها</a:t>
            </a:r>
            <a:r>
              <a:rPr lang="ar-IQ" dirty="0">
                <a:ea typeface="Calibri"/>
                <a:cs typeface="Times New Roman"/>
              </a:rPr>
              <a:t> من المركبات العضوية وعلى العناصر الغذائية الاخرى من التربة او من على المواد العضوية ولهذه </a:t>
            </a:r>
            <a:r>
              <a:rPr lang="ar-IQ" dirty="0" err="1">
                <a:ea typeface="Calibri"/>
                <a:cs typeface="Times New Roman"/>
              </a:rPr>
              <a:t>المجموعه</a:t>
            </a:r>
            <a:r>
              <a:rPr lang="ar-IQ" dirty="0">
                <a:ea typeface="Calibri"/>
                <a:cs typeface="Times New Roman"/>
              </a:rPr>
              <a:t> دور كبير في تحلل المادة العضوية ودورة العناصر مثل </a:t>
            </a:r>
            <a:r>
              <a:rPr lang="en-US" dirty="0">
                <a:latin typeface="Times New Roman"/>
                <a:ea typeface="Calibri"/>
                <a:cs typeface="Arial"/>
              </a:rPr>
              <a:t> S , P , N , C </a:t>
            </a:r>
            <a:r>
              <a:rPr lang="ar-IQ" dirty="0">
                <a:ea typeface="Calibri"/>
                <a:cs typeface="Times New Roman"/>
              </a:rPr>
              <a:t> في التربة . </a:t>
            </a:r>
            <a:endParaRPr lang="en-US" sz="2400" dirty="0">
              <a:ea typeface="Calibri"/>
              <a:cs typeface="Arial"/>
            </a:endParaRPr>
          </a:p>
          <a:p>
            <a:pPr>
              <a:lnSpc>
                <a:spcPct val="115000"/>
              </a:lnSpc>
              <a:spcAft>
                <a:spcPts val="1000"/>
              </a:spcAft>
            </a:pPr>
            <a:r>
              <a:rPr lang="ar-IQ" dirty="0">
                <a:ea typeface="Calibri"/>
                <a:cs typeface="Times New Roman"/>
              </a:rPr>
              <a:t>ب- احياء مجهرية ذاتية التغذية </a:t>
            </a:r>
            <a:r>
              <a:rPr lang="en-US" dirty="0">
                <a:latin typeface="Times New Roman"/>
                <a:ea typeface="Calibri"/>
                <a:cs typeface="Arial"/>
              </a:rPr>
              <a:t>Autotrophs  </a:t>
            </a:r>
            <a:endParaRPr lang="en-US" sz="2400" dirty="0">
              <a:ea typeface="Calibri"/>
              <a:cs typeface="Arial"/>
            </a:endParaRPr>
          </a:p>
          <a:p>
            <a:pPr algn="just">
              <a:lnSpc>
                <a:spcPct val="115000"/>
              </a:lnSpc>
              <a:spcAft>
                <a:spcPts val="1000"/>
              </a:spcAft>
            </a:pPr>
            <a:r>
              <a:rPr lang="ar-IQ" dirty="0">
                <a:ea typeface="Calibri"/>
                <a:cs typeface="Times New Roman"/>
              </a:rPr>
              <a:t>وهي الاحياء التي تحصل على </a:t>
            </a:r>
            <a:r>
              <a:rPr lang="ar-IQ" dirty="0" err="1">
                <a:ea typeface="Calibri"/>
                <a:cs typeface="Times New Roman"/>
              </a:rPr>
              <a:t>كاربونها</a:t>
            </a:r>
            <a:r>
              <a:rPr lang="ar-IQ" dirty="0">
                <a:ea typeface="Calibri"/>
                <a:cs typeface="Times New Roman"/>
              </a:rPr>
              <a:t> من </a:t>
            </a:r>
            <a:r>
              <a:rPr lang="en-US" dirty="0">
                <a:latin typeface="Times New Roman"/>
                <a:ea typeface="Calibri"/>
                <a:cs typeface="Arial"/>
              </a:rPr>
              <a:t>CO</a:t>
            </a:r>
            <a:r>
              <a:rPr lang="en-US" baseline="-25000" dirty="0">
                <a:latin typeface="Times New Roman"/>
                <a:ea typeface="Calibri"/>
                <a:cs typeface="Arial"/>
              </a:rPr>
              <a:t>2</a:t>
            </a:r>
            <a:r>
              <a:rPr lang="en-US" dirty="0">
                <a:latin typeface="Times New Roman"/>
                <a:ea typeface="Calibri"/>
                <a:cs typeface="Arial"/>
              </a:rPr>
              <a:t> </a:t>
            </a:r>
            <a:r>
              <a:rPr lang="ar-IQ" dirty="0">
                <a:latin typeface="Times New Roman"/>
                <a:ea typeface="Calibri"/>
              </a:rPr>
              <a:t>اما طاقتها فتحصل عليها اما من ضوء الشمس فعندئذ تسمى </a:t>
            </a:r>
            <a:r>
              <a:rPr lang="en-US" dirty="0">
                <a:latin typeface="Times New Roman"/>
                <a:ea typeface="Calibri"/>
                <a:cs typeface="Arial"/>
              </a:rPr>
              <a:t>photoautotrophs </a:t>
            </a:r>
            <a:r>
              <a:rPr lang="ar-IQ" dirty="0">
                <a:ea typeface="Calibri"/>
                <a:cs typeface="Times New Roman"/>
              </a:rPr>
              <a:t> كالطحالب وعدد من البكتريا الممثلة للكلوروفيل او من اكسدة بعض المركبات مثل الامونيوم او الكبريت او الحديد وتسمى عندئذ </a:t>
            </a:r>
            <a:r>
              <a:rPr lang="en-US" dirty="0">
                <a:latin typeface="Times New Roman"/>
                <a:ea typeface="Calibri"/>
                <a:cs typeface="Arial"/>
              </a:rPr>
              <a:t>chemoautotrophs </a:t>
            </a:r>
            <a:r>
              <a:rPr lang="ar-IQ" dirty="0">
                <a:ea typeface="Calibri"/>
                <a:cs typeface="Times New Roman"/>
              </a:rPr>
              <a:t> وتكون انواعها محددة جدا في التربة مثل بكتريا </a:t>
            </a:r>
            <a:r>
              <a:rPr lang="en-US" dirty="0" err="1">
                <a:latin typeface="Times New Roman"/>
                <a:ea typeface="Calibri"/>
                <a:cs typeface="Arial"/>
              </a:rPr>
              <a:t>Nitrobacter</a:t>
            </a:r>
            <a:r>
              <a:rPr lang="en-US" dirty="0">
                <a:latin typeface="Times New Roman"/>
                <a:ea typeface="Calibri"/>
                <a:cs typeface="Arial"/>
              </a:rPr>
              <a:t> </a:t>
            </a:r>
            <a:r>
              <a:rPr lang="ar-IQ" dirty="0">
                <a:ea typeface="Calibri"/>
                <a:cs typeface="Times New Roman"/>
              </a:rPr>
              <a:t> و </a:t>
            </a:r>
            <a:r>
              <a:rPr lang="en-US" dirty="0" err="1">
                <a:latin typeface="Times New Roman"/>
                <a:ea typeface="Calibri"/>
                <a:cs typeface="Arial"/>
              </a:rPr>
              <a:t>Nitrosomonas</a:t>
            </a:r>
            <a:r>
              <a:rPr lang="en-US" dirty="0">
                <a:latin typeface="Times New Roman"/>
                <a:ea typeface="Calibri"/>
                <a:cs typeface="Arial"/>
              </a:rPr>
              <a:t> </a:t>
            </a:r>
            <a:r>
              <a:rPr lang="ar-IQ" dirty="0">
                <a:ea typeface="Calibri"/>
                <a:cs typeface="Times New Roman"/>
              </a:rPr>
              <a:t> والبكتريا المؤكسدة للكبريت </a:t>
            </a:r>
            <a:r>
              <a:rPr lang="en-US" dirty="0" err="1">
                <a:latin typeface="Times New Roman"/>
                <a:ea typeface="Calibri"/>
                <a:cs typeface="Arial"/>
              </a:rPr>
              <a:t>thiobacillus</a:t>
            </a:r>
            <a:r>
              <a:rPr lang="en-US" dirty="0">
                <a:latin typeface="Times New Roman"/>
                <a:ea typeface="Calibri"/>
                <a:cs typeface="Arial"/>
              </a:rPr>
              <a:t> </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117624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dirty="0">
                <a:ea typeface="Calibri"/>
                <a:cs typeface="Times New Roman"/>
              </a:rPr>
              <a:t>4- التقسيم المعتمد على المتطلبات الحرارية : </a:t>
            </a:r>
            <a:endParaRPr lang="en-US" sz="2400" dirty="0">
              <a:ea typeface="Calibri"/>
              <a:cs typeface="Arial"/>
            </a:endParaRPr>
          </a:p>
          <a:p>
            <a:pPr>
              <a:lnSpc>
                <a:spcPct val="115000"/>
              </a:lnSpc>
              <a:spcAft>
                <a:spcPts val="1000"/>
              </a:spcAft>
            </a:pPr>
            <a:r>
              <a:rPr lang="ar-IQ" dirty="0">
                <a:ea typeface="Calibri"/>
                <a:cs typeface="Times New Roman"/>
              </a:rPr>
              <a:t>أ – احياء التربة المحبة لدرجات الحرارة المعتدلة (</a:t>
            </a:r>
            <a:r>
              <a:rPr lang="en-US" dirty="0" err="1">
                <a:latin typeface="Times New Roman"/>
                <a:ea typeface="Calibri"/>
                <a:cs typeface="Arial"/>
              </a:rPr>
              <a:t>mesophiles</a:t>
            </a:r>
            <a:r>
              <a:rPr lang="en-US" dirty="0">
                <a:latin typeface="Times New Roman"/>
                <a:ea typeface="Calibri"/>
                <a:cs typeface="Arial"/>
              </a:rPr>
              <a:t> </a:t>
            </a:r>
            <a:r>
              <a:rPr lang="ar-IQ" dirty="0">
                <a:ea typeface="Calibri"/>
                <a:cs typeface="Times New Roman"/>
              </a:rPr>
              <a:t> ) والتي تعيش في مدى حراري 15 – 45 م</a:t>
            </a:r>
            <a:r>
              <a:rPr lang="ar-IQ" dirty="0">
                <a:ea typeface="Calibri"/>
              </a:rPr>
              <a:t>°</a:t>
            </a:r>
            <a:r>
              <a:rPr lang="ar-IQ" dirty="0">
                <a:ea typeface="Calibri"/>
                <a:cs typeface="Times New Roman"/>
              </a:rPr>
              <a:t> والدرجة المثلى 25 – 35 م</a:t>
            </a:r>
            <a:r>
              <a:rPr lang="ar-IQ" dirty="0">
                <a:ea typeface="Calibri"/>
              </a:rPr>
              <a:t>°</a:t>
            </a:r>
            <a:r>
              <a:rPr lang="ar-IQ" dirty="0">
                <a:ea typeface="Calibri"/>
                <a:cs typeface="Times New Roman"/>
              </a:rPr>
              <a:t> . </a:t>
            </a:r>
            <a:endParaRPr lang="en-US" sz="2400" dirty="0">
              <a:ea typeface="Calibri"/>
              <a:cs typeface="Arial"/>
            </a:endParaRPr>
          </a:p>
          <a:p>
            <a:pPr>
              <a:lnSpc>
                <a:spcPct val="115000"/>
              </a:lnSpc>
              <a:spcAft>
                <a:spcPts val="1000"/>
              </a:spcAft>
            </a:pPr>
            <a:r>
              <a:rPr lang="ar-IQ" dirty="0">
                <a:ea typeface="Calibri"/>
                <a:cs typeface="Times New Roman"/>
              </a:rPr>
              <a:t>ب- احياء التربة المحبة لدرجات الحرارة المنخفضة </a:t>
            </a:r>
            <a:r>
              <a:rPr lang="en-US" dirty="0" err="1">
                <a:latin typeface="Times New Roman"/>
                <a:ea typeface="Calibri"/>
                <a:cs typeface="Arial"/>
              </a:rPr>
              <a:t>psychrophiles</a:t>
            </a:r>
            <a:r>
              <a:rPr lang="en-US" dirty="0">
                <a:latin typeface="Times New Roman"/>
                <a:ea typeface="Calibri"/>
                <a:cs typeface="Arial"/>
              </a:rPr>
              <a:t> </a:t>
            </a:r>
            <a:r>
              <a:rPr lang="ar-IQ" dirty="0">
                <a:ea typeface="Calibri"/>
                <a:cs typeface="Times New Roman"/>
              </a:rPr>
              <a:t> والتي تعيش في مدى حراري 5 – 30 م</a:t>
            </a:r>
            <a:r>
              <a:rPr lang="ar-IQ" dirty="0">
                <a:ea typeface="Calibri"/>
              </a:rPr>
              <a:t>°</a:t>
            </a:r>
            <a:r>
              <a:rPr lang="ar-IQ" dirty="0">
                <a:ea typeface="Calibri"/>
                <a:cs typeface="Times New Roman"/>
              </a:rPr>
              <a:t> والمثلى لها 10 – 15 م</a:t>
            </a:r>
            <a:r>
              <a:rPr lang="ar-IQ" dirty="0">
                <a:ea typeface="Calibri"/>
              </a:rPr>
              <a:t>°</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ج- احياء التربة المحبة لدرجات الحرارة العالية </a:t>
            </a:r>
            <a:r>
              <a:rPr lang="en-US" dirty="0">
                <a:latin typeface="Times New Roman"/>
                <a:ea typeface="Calibri"/>
                <a:cs typeface="Arial"/>
              </a:rPr>
              <a:t>thermophiles </a:t>
            </a:r>
            <a:r>
              <a:rPr lang="ar-IQ" dirty="0">
                <a:ea typeface="Calibri"/>
                <a:cs typeface="Times New Roman"/>
              </a:rPr>
              <a:t> والتي تعيش في مدى حراري 40 – 80 م</a:t>
            </a:r>
            <a:r>
              <a:rPr lang="ar-IQ" dirty="0">
                <a:ea typeface="Calibri"/>
              </a:rPr>
              <a:t>°</a:t>
            </a:r>
            <a:r>
              <a:rPr lang="ar-IQ" dirty="0">
                <a:ea typeface="Calibri"/>
                <a:cs typeface="Times New Roman"/>
              </a:rPr>
              <a:t>  اما المثلى فهي 55 – 60 م</a:t>
            </a:r>
            <a:r>
              <a:rPr lang="ar-IQ" dirty="0">
                <a:ea typeface="Calibri"/>
              </a:rPr>
              <a:t>°</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263883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b="1" u="sng" dirty="0">
                <a:ea typeface="Calibri"/>
                <a:cs typeface="Times New Roman"/>
              </a:rPr>
              <a:t>المجاميع الرئيسية </a:t>
            </a:r>
            <a:r>
              <a:rPr lang="ar-IQ" b="1" u="sng" dirty="0" err="1">
                <a:ea typeface="Calibri"/>
                <a:cs typeface="Times New Roman"/>
              </a:rPr>
              <a:t>لاحياء</a:t>
            </a:r>
            <a:r>
              <a:rPr lang="ar-IQ" b="1" u="sng" dirty="0">
                <a:ea typeface="Calibri"/>
                <a:cs typeface="Times New Roman"/>
              </a:rPr>
              <a:t> التربة : </a:t>
            </a:r>
            <a:endParaRPr lang="en-US" sz="2400" dirty="0">
              <a:ea typeface="Calibri"/>
              <a:cs typeface="Arial"/>
            </a:endParaRPr>
          </a:p>
          <a:p>
            <a:pPr>
              <a:lnSpc>
                <a:spcPct val="115000"/>
              </a:lnSpc>
              <a:spcAft>
                <a:spcPts val="1000"/>
              </a:spcAft>
            </a:pPr>
            <a:r>
              <a:rPr lang="ar-IQ" dirty="0">
                <a:ea typeface="Calibri"/>
                <a:cs typeface="Times New Roman"/>
              </a:rPr>
              <a:t>الشكل في الصفحة 195 </a:t>
            </a:r>
            <a:endParaRPr lang="en-US" sz="2400" dirty="0">
              <a:ea typeface="Calibri"/>
              <a:cs typeface="Arial"/>
            </a:endParaRPr>
          </a:p>
          <a:p>
            <a:pPr>
              <a:lnSpc>
                <a:spcPct val="115000"/>
              </a:lnSpc>
              <a:spcAft>
                <a:spcPts val="1000"/>
              </a:spcAft>
            </a:pPr>
            <a:r>
              <a:rPr lang="ar-IQ" dirty="0">
                <a:ea typeface="Calibri"/>
                <a:cs typeface="Times New Roman"/>
              </a:rPr>
              <a:t>يمثل اعداد المجاميع الرئيسية للأحياء المجهرية في التربة الزراعية خصبة </a:t>
            </a:r>
            <a:endParaRPr lang="en-US" sz="2400" dirty="0">
              <a:ea typeface="Calibri"/>
              <a:cs typeface="Arial"/>
            </a:endParaRPr>
          </a:p>
          <a:p>
            <a:pPr>
              <a:lnSpc>
                <a:spcPct val="115000"/>
              </a:lnSpc>
              <a:spcAft>
                <a:spcPts val="1000"/>
              </a:spcAft>
            </a:pPr>
            <a:r>
              <a:rPr lang="ar-IQ" dirty="0">
                <a:ea typeface="Calibri"/>
                <a:cs typeface="Times New Roman"/>
              </a:rPr>
              <a:t>1- البكتريا وهي كائنات مايكروسكوبية الحجم وحيدة الخلية , تتكاثر بالانشطار البسيط حيث تنقسم كل خلية الى خليتين كل بضعه دقائق مع بعضها وكل بضعه ساعات في البعض الاخر ولا يزيد حجم البكتريا عن 4-5 </a:t>
            </a:r>
            <a:r>
              <a:rPr lang="ar-IQ" dirty="0" err="1">
                <a:ea typeface="Calibri"/>
                <a:cs typeface="Times New Roman"/>
              </a:rPr>
              <a:t>مايكرون</a:t>
            </a:r>
            <a:r>
              <a:rPr lang="ar-IQ" dirty="0">
                <a:ea typeface="Calibri"/>
                <a:cs typeface="Times New Roman"/>
              </a:rPr>
              <a:t> اما البكتريا الصغيرة فلا يتجاوز حجمها 1 </a:t>
            </a:r>
            <a:r>
              <a:rPr lang="ar-IQ" dirty="0" err="1">
                <a:ea typeface="Calibri"/>
                <a:cs typeface="Times New Roman"/>
              </a:rPr>
              <a:t>مايكرون</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3061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9698" name="Picture 2" descr="C:\Users\rashad\Desktop\New folder\٢٠١٩١٠٠٥_٢٢٣٢٠١.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42929" cy="663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912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1893</Words>
  <Application>Microsoft Office PowerPoint</Application>
  <PresentationFormat>عرض على الشاشة (3:4)‏</PresentationFormat>
  <Paragraphs>88</Paragraphs>
  <Slides>33</Slides>
  <Notes>0</Notes>
  <HiddenSlides>0</HiddenSlides>
  <MMClips>0</MMClips>
  <ScaleCrop>false</ScaleCrop>
  <HeadingPairs>
    <vt:vector size="4" baseType="variant">
      <vt:variant>
        <vt:lpstr>نسق</vt:lpstr>
      </vt:variant>
      <vt:variant>
        <vt:i4>33</vt:i4>
      </vt:variant>
      <vt:variant>
        <vt:lpstr>عناوين الشرائح</vt:lpstr>
      </vt:variant>
      <vt:variant>
        <vt:i4>33</vt:i4>
      </vt:variant>
    </vt:vector>
  </HeadingPairs>
  <TitlesOfParts>
    <vt:vector size="66"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21_نسق Office</vt:lpstr>
      <vt:lpstr>22_نسق Office</vt:lpstr>
      <vt:lpstr>23_نسق Office</vt:lpstr>
      <vt:lpstr>24_نسق Office</vt:lpstr>
      <vt:lpstr>25_نسق Office</vt:lpstr>
      <vt:lpstr>26_نسق Office</vt:lpstr>
      <vt:lpstr>27_نسق Office</vt:lpstr>
      <vt:lpstr>28_نسق Office</vt:lpstr>
      <vt:lpstr>29_نسق Office</vt:lpstr>
      <vt:lpstr>30_نسق Office</vt:lpstr>
      <vt:lpstr>31_نسق Office</vt:lpstr>
      <vt:lpstr>32_نسق Office</vt:lpstr>
      <vt:lpstr> المحاضرة العاشرة: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المحاضرة العاشرة:  </dc:title>
  <dc:creator>Windows User</dc:creator>
  <cp:lastModifiedBy>Windows User</cp:lastModifiedBy>
  <cp:revision>1</cp:revision>
  <dcterms:created xsi:type="dcterms:W3CDTF">2020-01-17T17:30:45Z</dcterms:created>
  <dcterms:modified xsi:type="dcterms:W3CDTF">2020-01-17T17:38:29Z</dcterms:modified>
</cp:coreProperties>
</file>